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67" r:id="rId2"/>
    <p:sldId id="287" r:id="rId3"/>
    <p:sldId id="288" r:id="rId4"/>
    <p:sldId id="289" r:id="rId5"/>
    <p:sldId id="290" r:id="rId6"/>
    <p:sldId id="280" r:id="rId7"/>
    <p:sldId id="277" r:id="rId8"/>
    <p:sldId id="291" r:id="rId9"/>
    <p:sldId id="281" r:id="rId10"/>
    <p:sldId id="279" r:id="rId11"/>
    <p:sldId id="282" r:id="rId12"/>
    <p:sldId id="283" r:id="rId13"/>
    <p:sldId id="284" r:id="rId14"/>
    <p:sldId id="285" r:id="rId15"/>
    <p:sldId id="286" r:id="rId16"/>
  </p:sldIdLst>
  <p:sldSz cx="12190413" cy="6859588"/>
  <p:notesSz cx="6797675" cy="9926638"/>
  <p:embeddedFontLst>
    <p:embeddedFont>
      <p:font typeface="나눔스퀘어" panose="020B0600000101010101" pitchFamily="50" charset="-127"/>
      <p:regular r:id="rId18"/>
    </p:embeddedFont>
    <p:embeddedFont>
      <p:font typeface="나눔스퀘어 ExtraBold" panose="020B0600000101010101" pitchFamily="50" charset="-127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1">
          <p15:clr>
            <a:srgbClr val="A4A3A4"/>
          </p15:clr>
        </p15:guide>
        <p15:guide id="2" orient="horz" pos="210">
          <p15:clr>
            <a:srgbClr val="A4A3A4"/>
          </p15:clr>
        </p15:guide>
        <p15:guide id="3" orient="horz" pos="4110">
          <p15:clr>
            <a:srgbClr val="A4A3A4"/>
          </p15:clr>
        </p15:guide>
        <p15:guide id="4" orient="horz" pos="482">
          <p15:clr>
            <a:srgbClr val="A4A3A4"/>
          </p15:clr>
        </p15:guide>
        <p15:guide id="5" orient="horz" pos="4202" userDrawn="1">
          <p15:clr>
            <a:srgbClr val="A4A3A4"/>
          </p15:clr>
        </p15:guide>
        <p15:guide id="6" pos="256">
          <p15:clr>
            <a:srgbClr val="A4A3A4"/>
          </p15:clr>
        </p15:guide>
        <p15:guide id="7" pos="7423" userDrawn="1">
          <p15:clr>
            <a:srgbClr val="A4A3A4"/>
          </p15:clr>
        </p15:guide>
        <p15:guide id="8" pos="618">
          <p15:clr>
            <a:srgbClr val="A4A3A4"/>
          </p15:clr>
        </p15:guide>
        <p15:guide id="9" pos="70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3A84"/>
    <a:srgbClr val="647C9C"/>
    <a:srgbClr val="242F7E"/>
    <a:srgbClr val="0153B7"/>
    <a:srgbClr val="EBF3FB"/>
    <a:srgbClr val="1A3B84"/>
    <a:srgbClr val="D5E7F7"/>
    <a:srgbClr val="BCD8F2"/>
    <a:srgbClr val="F7F7F7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Objects="1">
      <p:cViewPr varScale="1">
        <p:scale>
          <a:sx n="83" d="100"/>
          <a:sy n="83" d="100"/>
        </p:scale>
        <p:origin x="102" y="156"/>
      </p:cViewPr>
      <p:guideLst>
        <p:guide orient="horz" pos="391"/>
        <p:guide orient="horz" pos="210"/>
        <p:guide orient="horz" pos="4110"/>
        <p:guide orient="horz" pos="482"/>
        <p:guide orient="horz" pos="4202"/>
        <p:guide pos="256"/>
        <p:guide pos="7423"/>
        <p:guide pos="618"/>
        <p:guide pos="70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Objects="1">
      <p:cViewPr varScale="1">
        <p:scale>
          <a:sx n="88" d="100"/>
          <a:sy n="88" d="100"/>
        </p:scale>
        <p:origin x="-3870" y="-102"/>
      </p:cViewPr>
      <p:guideLst>
        <p:guide orient="horz" pos="3127"/>
        <p:guide pos="2141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9000" r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5550" tIns="47775" rIns="95550" bIns="47775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5550" tIns="47775" rIns="95550" bIns="47775" rtlCol="0"/>
          <a:lstStyle>
            <a:lvl1pPr algn="r">
              <a:defRPr sz="1300"/>
            </a:lvl1pPr>
          </a:lstStyle>
          <a:p>
            <a:fld id="{6E04AF73-0711-4005-B22F-4C524C494F11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2075" y="744538"/>
            <a:ext cx="6613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50" tIns="47775" rIns="95550" bIns="4777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5"/>
            <a:ext cx="5438140" cy="4466987"/>
          </a:xfrm>
          <a:prstGeom prst="rect">
            <a:avLst/>
          </a:prstGeom>
        </p:spPr>
        <p:txBody>
          <a:bodyPr vert="horz" lIns="95550" tIns="47775" rIns="95550" bIns="47775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5550" tIns="47775" rIns="95550" bIns="47775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3"/>
            <a:ext cx="2945659" cy="496332"/>
          </a:xfrm>
          <a:prstGeom prst="rect">
            <a:avLst/>
          </a:prstGeom>
        </p:spPr>
        <p:txBody>
          <a:bodyPr vert="horz" lIns="95550" tIns="47775" rIns="95550" bIns="47775" rtlCol="0" anchor="b"/>
          <a:lstStyle>
            <a:lvl1pPr algn="r">
              <a:defRPr sz="1300"/>
            </a:lvl1pPr>
          </a:lstStyle>
          <a:p>
            <a:fld id="{5D5AF366-F96B-45A0-83C9-E1A2DF8DD2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420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5AF366-F96B-45A0-83C9-E1A2DF8DD27C}" type="slidenum">
              <a:rPr kumimoji="0" lang="ko-KR" alt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ko-KR" alt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62002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523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88801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874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489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8687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933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5548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0413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5AF366-F96B-45A0-83C9-E1A2DF8DD27C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90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955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6686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8050" y="274702"/>
            <a:ext cx="2742843" cy="585288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22" y="274702"/>
            <a:ext cx="8025355" cy="58528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5285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555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2960" y="4407921"/>
            <a:ext cx="10361851" cy="136239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175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550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535469"/>
            <a:ext cx="5386216" cy="6399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521" y="2175379"/>
            <a:ext cx="5386216" cy="39522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2561" y="1535469"/>
            <a:ext cx="5388332" cy="6399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2561" y="2175379"/>
            <a:ext cx="5388332" cy="395220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271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244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179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21" y="273114"/>
            <a:ext cx="4010562" cy="116231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6114" y="273113"/>
            <a:ext cx="6814779" cy="585446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521" y="1435433"/>
            <a:ext cx="4010562" cy="4692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6844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406" y="4801713"/>
            <a:ext cx="7314248" cy="56686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406" y="5368581"/>
            <a:ext cx="7314248" cy="8050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831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274702"/>
            <a:ext cx="10971372" cy="11432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357823"/>
            <a:ext cx="2844430" cy="365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0B7E5-D55F-4271-95FE-6D5C68336566}" type="datetimeFigureOut">
              <a:rPr lang="ko-KR" altLang="en-US" smtClean="0"/>
              <a:t>2021-01-12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357823"/>
            <a:ext cx="3860297" cy="365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357823"/>
            <a:ext cx="2844430" cy="365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7A1D9-BDBE-499C-B731-FF515E4E85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1500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&#49436;&#48260;ip/dbtest.jsp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&#50937;&#49436;&#48260;ip/index.jsp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omcat.apache.org/download-connectors.cgi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apache.mirror.cdnetworks.com/tomcat/tomcat-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7614" y="5899400"/>
            <a:ext cx="2010097" cy="55573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088C89-6694-4177-9754-BA260AA53250}"/>
              </a:ext>
            </a:extLst>
          </p:cNvPr>
          <p:cNvSpPr txBox="1"/>
          <p:nvPr/>
        </p:nvSpPr>
        <p:spPr>
          <a:xfrm>
            <a:off x="1126516" y="1993941"/>
            <a:ext cx="35782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>
                <a:solidFill>
                  <a:schemeClr val="bg1"/>
                </a:solidFill>
              </a:rPr>
              <a:t>아파치</a:t>
            </a:r>
            <a:r>
              <a:rPr lang="en-US" altLang="ko-KR">
                <a:solidFill>
                  <a:schemeClr val="bg1"/>
                </a:solidFill>
              </a:rPr>
              <a:t>/</a:t>
            </a:r>
            <a:r>
              <a:rPr lang="ko-KR" altLang="en-US">
                <a:solidFill>
                  <a:schemeClr val="bg1"/>
                </a:solidFill>
              </a:rPr>
              <a:t>톰캣</a:t>
            </a:r>
            <a:r>
              <a:rPr lang="en-US" altLang="ko-KR">
                <a:solidFill>
                  <a:schemeClr val="bg1"/>
                </a:solidFill>
              </a:rPr>
              <a:t>/DB</a:t>
            </a:r>
            <a:r>
              <a:rPr lang="ko-KR" altLang="en-US">
                <a:solidFill>
                  <a:schemeClr val="bg1"/>
                </a:solidFill>
              </a:rPr>
              <a:t> 연동</a:t>
            </a:r>
            <a:endParaRPr lang="en-US" altLang="ko-K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254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2245015-867D-48C7-8701-6F57EF2CCC13}"/>
              </a:ext>
            </a:extLst>
          </p:cNvPr>
          <p:cNvSpPr txBox="1"/>
          <p:nvPr/>
        </p:nvSpPr>
        <p:spPr>
          <a:xfrm>
            <a:off x="982496" y="261354"/>
            <a:ext cx="4176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2400" b="1"/>
              <a:t>#3 </a:t>
            </a:r>
            <a:r>
              <a:rPr lang="ko-KR" altLang="en-US" sz="2400" b="1"/>
              <a:t>모듈 설치</a:t>
            </a:r>
            <a:r>
              <a:rPr lang="en-US" altLang="ko-KR" sz="2400" b="1"/>
              <a:t>(</a:t>
            </a:r>
            <a:r>
              <a:rPr lang="ko-KR" altLang="en-US" sz="2400" b="1"/>
              <a:t>아파치에 설치</a:t>
            </a:r>
            <a:r>
              <a:rPr lang="en-US" altLang="ko-KR" sz="2400" b="1"/>
              <a:t>)</a:t>
            </a:r>
            <a:endParaRPr lang="ko-KR" altLang="en-US" sz="2400" b="1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5C08EE-54EE-42B8-A83D-A1A95B58EF0B}"/>
              </a:ext>
            </a:extLst>
          </p:cNvPr>
          <p:cNvSpPr txBox="1"/>
          <p:nvPr/>
        </p:nvSpPr>
        <p:spPr>
          <a:xfrm>
            <a:off x="550437" y="920485"/>
            <a:ext cx="885722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200" dirty="0">
                <a:latin typeface="맑은 고딕" panose="020B0503020000020004" pitchFamily="50" charset="-127"/>
              </a:rPr>
              <a:t>vi conf/</a:t>
            </a:r>
            <a:r>
              <a:rPr lang="en-US" altLang="ko-KR" sz="1200" dirty="0" err="1">
                <a:latin typeface="맑은 고딕" panose="020B0503020000020004" pitchFamily="50" charset="-127"/>
              </a:rPr>
              <a:t>worker_jk.properties</a:t>
            </a:r>
            <a:endParaRPr lang="en-US" altLang="ko-KR" sz="1200" dirty="0">
              <a:latin typeface="맑은 고딕" panose="020B0503020000020004" pitchFamily="50" charset="-127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맑은 고딕" panose="020B0503020000020004" pitchFamily="50" charset="-127"/>
              </a:rPr>
              <a:t>Connector Port</a:t>
            </a:r>
            <a:r>
              <a:rPr lang="ko-KR" altLang="en-US" sz="1200" dirty="0">
                <a:latin typeface="맑은 고딕" panose="020B0503020000020004" pitchFamily="50" charset="-127"/>
              </a:rPr>
              <a:t>는 </a:t>
            </a:r>
            <a:r>
              <a:rPr lang="en-US" altLang="ko-KR" sz="1200" dirty="0">
                <a:latin typeface="맑은 고딕" panose="020B0503020000020004" pitchFamily="50" charset="-127"/>
              </a:rPr>
              <a:t>8009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맑은 고딕" panose="020B0503020000020004" pitchFamily="50" charset="-127"/>
              </a:rPr>
              <a:t>AJP Connector</a:t>
            </a:r>
            <a:r>
              <a:rPr lang="ko-KR" altLang="en-US" sz="1200" dirty="0">
                <a:latin typeface="맑은 고딕" panose="020B0503020000020004" pitchFamily="50" charset="-127"/>
              </a:rPr>
              <a:t>가 </a:t>
            </a:r>
            <a:r>
              <a:rPr lang="en-US" altLang="ko-KR" sz="1200" dirty="0">
                <a:latin typeface="맑은 고딕" panose="020B0503020000020004" pitchFamily="50" charset="-127"/>
              </a:rPr>
              <a:t>Listen</a:t>
            </a:r>
            <a:r>
              <a:rPr lang="ko-KR" altLang="en-US" sz="1200" dirty="0">
                <a:latin typeface="맑은 고딕" panose="020B0503020000020004" pitchFamily="50" charset="-127"/>
              </a:rPr>
              <a:t>하는 </a:t>
            </a:r>
            <a:r>
              <a:rPr lang="en-US" altLang="ko-KR" sz="1200" dirty="0">
                <a:latin typeface="맑은 고딕" panose="020B0503020000020004" pitchFamily="50" charset="-127"/>
              </a:rPr>
              <a:t>Port</a:t>
            </a:r>
            <a:r>
              <a:rPr lang="ko-KR" altLang="en-US" sz="1200" dirty="0">
                <a:latin typeface="맑은 고딕" panose="020B0503020000020004" pitchFamily="50" charset="-127"/>
              </a:rPr>
              <a:t>는 </a:t>
            </a:r>
            <a:r>
              <a:rPr lang="en-US" altLang="ko-KR" sz="1200" dirty="0">
                <a:latin typeface="맑은 고딕" panose="020B0503020000020004" pitchFamily="50" charset="-127"/>
              </a:rPr>
              <a:t>Tomcat</a:t>
            </a:r>
            <a:r>
              <a:rPr lang="ko-KR" altLang="en-US" sz="1200" dirty="0">
                <a:latin typeface="맑은 고딕" panose="020B0503020000020004" pitchFamily="50" charset="-127"/>
              </a:rPr>
              <a:t>의 </a:t>
            </a:r>
            <a:r>
              <a:rPr lang="en-US" altLang="ko-KR" sz="1200" dirty="0">
                <a:latin typeface="맑은 고딕" panose="020B0503020000020004" pitchFamily="50" charset="-127"/>
              </a:rPr>
              <a:t>conf/server.xml</a:t>
            </a:r>
            <a:r>
              <a:rPr lang="ko-KR" altLang="en-US" sz="1200" dirty="0">
                <a:latin typeface="맑은 고딕" panose="020B0503020000020004" pitchFamily="50" charset="-127"/>
              </a:rPr>
              <a:t>에서 확인 가능</a:t>
            </a:r>
            <a:endParaRPr lang="en-US" altLang="ko-KR" sz="1200" dirty="0">
              <a:latin typeface="맑은 고딕" panose="020B0503020000020004" pitchFamily="50" charset="-127"/>
            </a:endParaRP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한글이 </a:t>
            </a:r>
            <a:r>
              <a:rPr lang="ko-KR" altLang="en-US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꺠질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수 있으므로 </a:t>
            </a:r>
            <a:r>
              <a:rPr lang="en-US" altLang="ko-KR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URIEncoding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=“UTF-8”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은 </a:t>
            </a:r>
            <a:r>
              <a:rPr lang="ko-KR" altLang="en-US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무족건</a:t>
            </a:r>
            <a:r>
              <a:rPr lang="ko-KR" altLang="en-US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200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추가해야한다</a:t>
            </a:r>
            <a:r>
              <a:rPr lang="en-US" altLang="ko-KR" sz="1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&lt;Connector port=“8009” protocol=“AJP/1.3” </a:t>
            </a:r>
            <a:r>
              <a:rPr lang="en-US" altLang="ko-KR" sz="1200" dirty="0" err="1">
                <a:latin typeface="맑은 고딕" panose="020B0503020000020004" pitchFamily="50" charset="-127"/>
              </a:rPr>
              <a:t>redirectPort</a:t>
            </a:r>
            <a:r>
              <a:rPr lang="en-US" altLang="ko-KR" sz="1200" dirty="0">
                <a:latin typeface="맑은 고딕" panose="020B0503020000020004" pitchFamily="50" charset="-127"/>
              </a:rPr>
              <a:t>=“8443” </a:t>
            </a:r>
            <a:r>
              <a:rPr lang="en-US" altLang="ko-KR" sz="1200" dirty="0" err="1">
                <a:latin typeface="맑은 고딕" panose="020B0503020000020004" pitchFamily="50" charset="-127"/>
              </a:rPr>
              <a:t>URIEncoding</a:t>
            </a:r>
            <a:r>
              <a:rPr lang="en-US" altLang="ko-KR" sz="1200" dirty="0">
                <a:latin typeface="맑은 고딕" panose="020B0503020000020004" pitchFamily="50" charset="-127"/>
              </a:rPr>
              <a:t>=“UTF-8”/&gt; #</a:t>
            </a:r>
            <a:r>
              <a:rPr lang="ko-KR" altLang="en-US" sz="1200" dirty="0">
                <a:latin typeface="맑은 고딕" panose="020B0503020000020004" pitchFamily="50" charset="-127"/>
              </a:rPr>
              <a:t>확인 필요</a:t>
            </a: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altLang="ko-KR" sz="1200" dirty="0">
                <a:latin typeface="맑은 고딕" panose="020B0503020000020004" pitchFamily="50" charset="-127"/>
              </a:rPr>
              <a:t>properties </a:t>
            </a:r>
            <a:r>
              <a:rPr lang="ko-KR" altLang="en-US" sz="1200" dirty="0">
                <a:latin typeface="맑은 고딕" panose="020B0503020000020004" pitchFamily="50" charset="-127"/>
              </a:rPr>
              <a:t>수정</a:t>
            </a:r>
            <a:endParaRPr lang="en-US" altLang="ko-KR" sz="1200" dirty="0">
              <a:latin typeface="맑은 고딕" panose="020B0503020000020004" pitchFamily="50" charset="-127"/>
            </a:endParaRP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 err="1">
                <a:latin typeface="맑은 고딕" panose="020B0503020000020004" pitchFamily="50" charset="-127"/>
              </a:rPr>
              <a:t>worker.list</a:t>
            </a:r>
            <a:r>
              <a:rPr lang="en-US" altLang="ko-KR" sz="1200" dirty="0">
                <a:latin typeface="맑은 고딕" panose="020B0503020000020004" pitchFamily="50" charset="-127"/>
              </a:rPr>
              <a:t>=worker1, worker2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worker.worker1.port=8009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worker.worker1.host=server1 or</a:t>
            </a:r>
            <a:r>
              <a:rPr lang="ko-KR" altLang="en-US" sz="1200" dirty="0">
                <a:latin typeface="맑은 고딕" panose="020B0503020000020004" pitchFamily="50" charset="-127"/>
              </a:rPr>
              <a:t> </a:t>
            </a:r>
            <a:r>
              <a:rPr lang="en-US" altLang="ko-KR" sz="1200" dirty="0">
                <a:latin typeface="맑은 고딕" panose="020B0503020000020004" pitchFamily="50" charset="-127"/>
              </a:rPr>
              <a:t>IP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worker.worker1.type=ajp13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worker.worker1.lbfactor=1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worker.worker2.port=8009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worker.worker2.host=server2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worker.worker2.type=ajp13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worker.worker2.lbfactor=1</a:t>
            </a:r>
          </a:p>
          <a:p>
            <a:pPr lvl="2"/>
            <a:endParaRPr lang="en-US" altLang="ko-KR" sz="1200" dirty="0">
              <a:latin typeface="맑은 고딕" panose="020B0503020000020004" pitchFamily="50" charset="-127"/>
            </a:endParaRPr>
          </a:p>
          <a:p>
            <a:pPr marL="1143000" lvl="2" indent="-228600">
              <a:buFont typeface="Wingdings" panose="05000000000000000000" pitchFamily="2" charset="2"/>
              <a:buChar char="ü"/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143000" lvl="2" indent="-228600">
              <a:buFont typeface="Wingdings" panose="05000000000000000000" pitchFamily="2" charset="2"/>
              <a:buChar char="ü"/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143000" lvl="2" indent="-228600">
              <a:buFont typeface="Wingdings" panose="05000000000000000000" pitchFamily="2" charset="2"/>
              <a:buChar char="ü"/>
            </a:pPr>
            <a:endParaRPr lang="en-US" altLang="ko-KR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 err="1">
                <a:latin typeface="맑은 고딕" panose="020B0503020000020004" pitchFamily="50" charset="-127"/>
              </a:rPr>
              <a:t>worker.list</a:t>
            </a:r>
            <a:r>
              <a:rPr lang="en-US" altLang="ko-KR" sz="1200" dirty="0">
                <a:latin typeface="맑은 고딕" panose="020B0503020000020004" pitchFamily="50" charset="-127"/>
              </a:rPr>
              <a:t>=worker1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worker.worker1.port=8009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worker.worker1.host=LB-IP (</a:t>
            </a:r>
            <a:r>
              <a:rPr lang="ko-KR" altLang="en-US" sz="1200" dirty="0">
                <a:latin typeface="맑은 고딕" panose="020B0503020000020004" pitchFamily="50" charset="-127"/>
              </a:rPr>
              <a:t>또는 </a:t>
            </a:r>
            <a:r>
              <a:rPr lang="en-US" altLang="ko-KR" sz="1200" dirty="0">
                <a:latin typeface="맑은 고딕" panose="020B0503020000020004" pitchFamily="50" charset="-127"/>
              </a:rPr>
              <a:t>DNS)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worker.worker1.type=ajp13</a:t>
            </a:r>
          </a:p>
          <a:p>
            <a:pPr marL="1143000" lvl="2" indent="-228600">
              <a:buFont typeface="Wingdings" panose="05000000000000000000" pitchFamily="2" charset="2"/>
              <a:buChar char="ü"/>
            </a:pPr>
            <a:r>
              <a:rPr lang="en-US" altLang="ko-KR" sz="1200" dirty="0">
                <a:latin typeface="맑은 고딕" panose="020B0503020000020004" pitchFamily="50" charset="-127"/>
              </a:rPr>
              <a:t># worker.worker1.lbfactor=1 (LB</a:t>
            </a:r>
            <a:r>
              <a:rPr lang="ko-KR" altLang="en-US" sz="1200" dirty="0" err="1">
                <a:latin typeface="맑은 고딕" panose="020B0503020000020004" pitchFamily="50" charset="-127"/>
              </a:rPr>
              <a:t>하나인경우</a:t>
            </a:r>
            <a:r>
              <a:rPr lang="ko-KR" altLang="en-US" sz="1200" dirty="0">
                <a:latin typeface="맑은 고딕" panose="020B0503020000020004" pitchFamily="50" charset="-127"/>
              </a:rPr>
              <a:t> </a:t>
            </a:r>
            <a:r>
              <a:rPr lang="ko-KR" altLang="en-US" sz="1200" dirty="0" err="1">
                <a:latin typeface="맑은 고딕" panose="020B0503020000020004" pitchFamily="50" charset="-127"/>
              </a:rPr>
              <a:t>불필요한듯함</a:t>
            </a:r>
            <a:r>
              <a:rPr lang="en-US" altLang="ko-KR" sz="1200" dirty="0">
                <a:latin typeface="맑은 고딕" panose="020B0503020000020004" pitchFamily="50" charset="-127"/>
              </a:rPr>
              <a:t>)</a:t>
            </a:r>
          </a:p>
          <a:p>
            <a:pPr lvl="2"/>
            <a:endParaRPr lang="ko-KR" altLang="en-US" sz="12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BFA17C30-A879-493B-ADE2-196521FD664B}"/>
              </a:ext>
            </a:extLst>
          </p:cNvPr>
          <p:cNvSpPr/>
          <p:nvPr/>
        </p:nvSpPr>
        <p:spPr>
          <a:xfrm>
            <a:off x="5375106" y="2709694"/>
            <a:ext cx="864120" cy="5040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WEB</a:t>
            </a:r>
            <a:endParaRPr lang="ko-KR" altLang="en-US" sz="1200" dirty="0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C7768F8-7847-487D-B55F-B9AC69A77E54}"/>
              </a:ext>
            </a:extLst>
          </p:cNvPr>
          <p:cNvSpPr/>
          <p:nvPr/>
        </p:nvSpPr>
        <p:spPr>
          <a:xfrm>
            <a:off x="7466245" y="2284277"/>
            <a:ext cx="864120" cy="5040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WAS</a:t>
            </a:r>
          </a:p>
          <a:p>
            <a:pPr algn="ctr"/>
            <a:r>
              <a:rPr lang="en-US" altLang="ko-KR" sz="1200" dirty="0"/>
              <a:t>(server1)</a:t>
            </a:r>
            <a:endParaRPr lang="ko-KR" altLang="en-US" sz="1200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26E9EC34-F96D-482A-906A-86F472CAF348}"/>
              </a:ext>
            </a:extLst>
          </p:cNvPr>
          <p:cNvSpPr/>
          <p:nvPr/>
        </p:nvSpPr>
        <p:spPr>
          <a:xfrm>
            <a:off x="7466245" y="3177759"/>
            <a:ext cx="864120" cy="5040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WAS</a:t>
            </a:r>
          </a:p>
          <a:p>
            <a:pPr algn="ctr"/>
            <a:r>
              <a:rPr lang="en-US" altLang="ko-KR" sz="1200" dirty="0"/>
              <a:t>(server2)</a:t>
            </a:r>
            <a:endParaRPr lang="ko-KR" altLang="en-US" sz="1200" dirty="0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7378E22A-AFCF-4C2C-8758-AF7B922B1E32}"/>
              </a:ext>
            </a:extLst>
          </p:cNvPr>
          <p:cNvCxnSpPr>
            <a:stCxn id="2" idx="3"/>
            <a:endCxn id="11" idx="1"/>
          </p:cNvCxnSpPr>
          <p:nvPr/>
        </p:nvCxnSpPr>
        <p:spPr>
          <a:xfrm flipV="1">
            <a:off x="6239226" y="2536312"/>
            <a:ext cx="1227019" cy="4254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4397A03A-0D29-4187-B19A-8F255ECD371C}"/>
              </a:ext>
            </a:extLst>
          </p:cNvPr>
          <p:cNvCxnSpPr>
            <a:stCxn id="2" idx="3"/>
            <a:endCxn id="19" idx="1"/>
          </p:cNvCxnSpPr>
          <p:nvPr/>
        </p:nvCxnSpPr>
        <p:spPr>
          <a:xfrm>
            <a:off x="6239226" y="2961729"/>
            <a:ext cx="1227019" cy="4680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1B18917-175B-4925-B7E7-3B3CAE2A32FF}"/>
              </a:ext>
            </a:extLst>
          </p:cNvPr>
          <p:cNvSpPr txBox="1"/>
          <p:nvPr/>
        </p:nvSpPr>
        <p:spPr>
          <a:xfrm>
            <a:off x="6527966" y="2463473"/>
            <a:ext cx="6495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worker1</a:t>
            </a:r>
            <a:endParaRPr lang="ko-KR" altLang="en-US" sz="1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92E2204-3AD4-4C8C-8CB5-484D9976B31D}"/>
              </a:ext>
            </a:extLst>
          </p:cNvPr>
          <p:cNvSpPr txBox="1"/>
          <p:nvPr/>
        </p:nvSpPr>
        <p:spPr>
          <a:xfrm>
            <a:off x="6527967" y="3215213"/>
            <a:ext cx="6495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worker2</a:t>
            </a:r>
            <a:endParaRPr lang="ko-KR" altLang="en-US" sz="1000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8C994C66-6612-4106-A24E-85749425714D}"/>
              </a:ext>
            </a:extLst>
          </p:cNvPr>
          <p:cNvSpPr/>
          <p:nvPr/>
        </p:nvSpPr>
        <p:spPr>
          <a:xfrm>
            <a:off x="5347366" y="4653979"/>
            <a:ext cx="864120" cy="5040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WEB</a:t>
            </a:r>
            <a:endParaRPr lang="ko-KR" altLang="en-US" sz="12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0480871-1754-4936-9583-0864A1C7C4A2}"/>
              </a:ext>
            </a:extLst>
          </p:cNvPr>
          <p:cNvSpPr/>
          <p:nvPr/>
        </p:nvSpPr>
        <p:spPr>
          <a:xfrm>
            <a:off x="8792825" y="4210969"/>
            <a:ext cx="864120" cy="5040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WAS</a:t>
            </a:r>
          </a:p>
          <a:p>
            <a:pPr algn="ctr"/>
            <a:r>
              <a:rPr lang="en-US" altLang="ko-KR" sz="1200" dirty="0"/>
              <a:t>(server1)</a:t>
            </a:r>
            <a:endParaRPr lang="ko-KR" altLang="en-US" sz="1200" dirty="0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83F4A094-5F98-4225-90AF-EA0701DC59D3}"/>
              </a:ext>
            </a:extLst>
          </p:cNvPr>
          <p:cNvSpPr/>
          <p:nvPr/>
        </p:nvSpPr>
        <p:spPr>
          <a:xfrm>
            <a:off x="8792825" y="5104451"/>
            <a:ext cx="864120" cy="5040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WAS</a:t>
            </a:r>
          </a:p>
          <a:p>
            <a:pPr algn="ctr"/>
            <a:r>
              <a:rPr lang="en-US" altLang="ko-KR" sz="1200" dirty="0"/>
              <a:t>(server2)</a:t>
            </a:r>
            <a:endParaRPr lang="ko-KR" altLang="en-US" sz="1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FF44329-F720-4409-BC79-1DBA15655C9F}"/>
              </a:ext>
            </a:extLst>
          </p:cNvPr>
          <p:cNvSpPr txBox="1"/>
          <p:nvPr/>
        </p:nvSpPr>
        <p:spPr>
          <a:xfrm>
            <a:off x="6318777" y="4583150"/>
            <a:ext cx="64953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/>
              <a:t>worker1</a:t>
            </a:r>
            <a:endParaRPr lang="ko-KR" altLang="en-US" sz="1000" dirty="0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86EADE2-10B9-4A67-9EF0-0FED77D111A9}"/>
              </a:ext>
            </a:extLst>
          </p:cNvPr>
          <p:cNvSpPr/>
          <p:nvPr/>
        </p:nvSpPr>
        <p:spPr>
          <a:xfrm>
            <a:off x="7348004" y="4616671"/>
            <a:ext cx="559361" cy="55936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LB</a:t>
            </a:r>
            <a:endParaRPr lang="ko-KR" altLang="en-US" sz="1400" dirty="0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F83496A9-1765-42CC-BB41-CCCEA1424E84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6211486" y="4906014"/>
            <a:ext cx="110877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5F9849D1-4F5D-43CB-9A57-3A1A57173AC4}"/>
              </a:ext>
            </a:extLst>
          </p:cNvPr>
          <p:cNvCxnSpPr>
            <a:stCxn id="10" idx="6"/>
            <a:endCxn id="23" idx="1"/>
          </p:cNvCxnSpPr>
          <p:nvPr/>
        </p:nvCxnSpPr>
        <p:spPr>
          <a:xfrm flipV="1">
            <a:off x="7907365" y="4463004"/>
            <a:ext cx="885460" cy="433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A7C4445F-1E48-484F-84DB-ABA0C6623647}"/>
              </a:ext>
            </a:extLst>
          </p:cNvPr>
          <p:cNvCxnSpPr>
            <a:stCxn id="10" idx="6"/>
            <a:endCxn id="24" idx="1"/>
          </p:cNvCxnSpPr>
          <p:nvPr/>
        </p:nvCxnSpPr>
        <p:spPr>
          <a:xfrm>
            <a:off x="7907365" y="4896352"/>
            <a:ext cx="885460" cy="4601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2804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2245015-867D-48C7-8701-6F57EF2CCC13}"/>
              </a:ext>
            </a:extLst>
          </p:cNvPr>
          <p:cNvSpPr txBox="1"/>
          <p:nvPr/>
        </p:nvSpPr>
        <p:spPr>
          <a:xfrm>
            <a:off x="982496" y="261354"/>
            <a:ext cx="21718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2400" b="1"/>
              <a:t>MariaDB </a:t>
            </a:r>
            <a:r>
              <a:rPr lang="ko-KR" altLang="en-US" sz="2400" b="1"/>
              <a:t>설정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5C08EE-54EE-42B8-A83D-A1A95B58EF0B}"/>
              </a:ext>
            </a:extLst>
          </p:cNvPr>
          <p:cNvSpPr txBox="1"/>
          <p:nvPr/>
        </p:nvSpPr>
        <p:spPr>
          <a:xfrm>
            <a:off x="550437" y="920485"/>
            <a:ext cx="11233560" cy="5134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200">
                <a:latin typeface="맑은 고딕" panose="020B0503020000020004" pitchFamily="50" charset="-127"/>
              </a:rPr>
              <a:t>DB</a:t>
            </a:r>
            <a:r>
              <a:rPr lang="ko-KR" altLang="en-US" sz="1200">
                <a:latin typeface="맑은 고딕" panose="020B0503020000020004" pitchFamily="50" charset="-127"/>
              </a:rPr>
              <a:t>인 </a:t>
            </a:r>
            <a:r>
              <a:rPr lang="en-US" altLang="ko-KR" sz="1200">
                <a:latin typeface="맑은 고딕" panose="020B0503020000020004" pitchFamily="50" charset="-127"/>
              </a:rPr>
              <a:t>mariadb</a:t>
            </a:r>
            <a:r>
              <a:rPr lang="ko-KR" altLang="en-US" sz="1200">
                <a:latin typeface="맑은 고딕" panose="020B0503020000020004" pitchFamily="50" charset="-127"/>
              </a:rPr>
              <a:t>의 정보를 </a:t>
            </a:r>
            <a:r>
              <a:rPr lang="en-US" altLang="ko-KR" sz="1200">
                <a:latin typeface="맑은 고딕" panose="020B0503020000020004" pitchFamily="50" charset="-127"/>
              </a:rPr>
              <a:t>JSP</a:t>
            </a:r>
            <a:r>
              <a:rPr lang="ko-KR" altLang="en-US" sz="1200">
                <a:latin typeface="맑은 고딕" panose="020B0503020000020004" pitchFamily="50" charset="-127"/>
              </a:rPr>
              <a:t>파일을 사용하여 제어하는 환경을 만들고자 한다</a:t>
            </a:r>
            <a:r>
              <a:rPr lang="en-US" altLang="ko-KR" sz="1200">
                <a:latin typeface="맑은 고딕" panose="020B0503020000020004" pitchFamily="50" charset="-127"/>
              </a:rPr>
              <a:t>.</a:t>
            </a:r>
          </a:p>
          <a:p>
            <a:pPr marL="228600" indent="-228600">
              <a:buAutoNum type="arabicPeriod"/>
            </a:pPr>
            <a:r>
              <a:rPr lang="en-US" altLang="ko-KR" sz="1200">
                <a:latin typeface="맑은 고딕" panose="020B0503020000020004" pitchFamily="50" charset="-127"/>
              </a:rPr>
              <a:t>JSP </a:t>
            </a:r>
            <a:r>
              <a:rPr lang="ko-KR" altLang="en-US" sz="1200">
                <a:latin typeface="맑은 고딕" panose="020B0503020000020004" pitchFamily="50" charset="-127"/>
              </a:rPr>
              <a:t>동작확인</a:t>
            </a:r>
            <a:r>
              <a:rPr lang="en-US" altLang="ko-KR" sz="1200">
                <a:latin typeface="맑은 고딕" panose="020B0503020000020004" pitchFamily="50" charset="-127"/>
              </a:rPr>
              <a:t>, MySQL Connector JAR</a:t>
            </a:r>
            <a:r>
              <a:rPr lang="ko-KR" altLang="en-US" sz="1200">
                <a:latin typeface="맑은 고딕" panose="020B0503020000020004" pitchFamily="50" charset="-127"/>
              </a:rPr>
              <a:t>파일 다운로드</a:t>
            </a:r>
            <a:r>
              <a:rPr lang="en-US" altLang="ko-KR" sz="1200">
                <a:latin typeface="맑은 고딕" panose="020B0503020000020004" pitchFamily="50" charset="-127"/>
              </a:rPr>
              <a:t>, mysql-connector-java</a:t>
            </a:r>
            <a:r>
              <a:rPr lang="ko-KR" altLang="en-US" sz="1200">
                <a:latin typeface="맑은 고딕" panose="020B0503020000020004" pitchFamily="50" charset="-127"/>
              </a:rPr>
              <a:t>파일을 </a:t>
            </a:r>
            <a:r>
              <a:rPr lang="en-US" altLang="ko-KR" sz="1200">
                <a:latin typeface="맑은 고딕" panose="020B0503020000020004" pitchFamily="50" charset="-127"/>
              </a:rPr>
              <a:t>classpath</a:t>
            </a:r>
            <a:r>
              <a:rPr lang="ko-KR" altLang="en-US" sz="1200">
                <a:latin typeface="맑은 고딕" panose="020B0503020000020004" pitchFamily="50" charset="-127"/>
              </a:rPr>
              <a:t>에 이동시키기  등</a:t>
            </a:r>
            <a:endParaRPr lang="en-US" altLang="ko-KR" sz="1200">
              <a:latin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r>
              <a:rPr lang="en-US" altLang="ko-KR" sz="1200">
                <a:latin typeface="맑은 고딕" panose="020B0503020000020004" pitchFamily="50" charset="-127"/>
              </a:rPr>
              <a:t># yum install –y mariadb-server</a:t>
            </a: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r>
              <a:rPr lang="en-US" altLang="ko-KR" sz="1200">
                <a:latin typeface="맑은 고딕" panose="020B0503020000020004" pitchFamily="50" charset="-127"/>
              </a:rPr>
              <a:t>Mariadb password </a:t>
            </a:r>
            <a:r>
              <a:rPr lang="ko-KR" altLang="en-US" sz="1200">
                <a:latin typeface="맑은 고딕" panose="020B0503020000020004" pitchFamily="50" charset="-127"/>
              </a:rPr>
              <a:t>설정</a:t>
            </a:r>
            <a:endParaRPr lang="en-US" altLang="ko-KR" sz="1200">
              <a:latin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</a:rPr>
              <a:t># use mysql</a:t>
            </a:r>
          </a:p>
          <a:p>
            <a:r>
              <a:rPr lang="en-US" altLang="ko-KR" sz="1200">
                <a:latin typeface="맑은 고딕" panose="020B0503020000020004" pitchFamily="50" charset="-127"/>
              </a:rPr>
              <a:t># update user set password=password(‘ncp!@#123’) where user=‘root’;</a:t>
            </a:r>
          </a:p>
          <a:p>
            <a:r>
              <a:rPr lang="en-US" altLang="ko-KR" sz="1200">
                <a:latin typeface="맑은 고딕" panose="020B0503020000020004" pitchFamily="50" charset="-127"/>
              </a:rPr>
              <a:t># flush privileges;</a:t>
            </a:r>
          </a:p>
          <a:p>
            <a:endParaRPr lang="en-US" altLang="ko-KR" sz="1200">
              <a:latin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</a:rPr>
              <a:t>3. root </a:t>
            </a:r>
            <a:r>
              <a:rPr lang="ko-KR" altLang="en-US" sz="1200">
                <a:latin typeface="맑은 고딕" panose="020B0503020000020004" pitchFamily="50" charset="-127"/>
              </a:rPr>
              <a:t>접속 후 비밀번호 변경</a:t>
            </a:r>
            <a:endParaRPr lang="en-US" altLang="ko-KR" sz="1200">
              <a:latin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</a:rPr>
              <a:t># set</a:t>
            </a:r>
            <a:r>
              <a:rPr lang="ko-KR" altLang="en-US" sz="1200">
                <a:latin typeface="맑은 고딕" panose="020B0503020000020004" pitchFamily="50" charset="-127"/>
              </a:rPr>
              <a:t> </a:t>
            </a:r>
            <a:r>
              <a:rPr lang="en-US" altLang="ko-KR" sz="1200">
                <a:latin typeface="맑은 고딕" panose="020B0503020000020004" pitchFamily="50" charset="-127"/>
              </a:rPr>
              <a:t>password</a:t>
            </a:r>
            <a:r>
              <a:rPr lang="ko-KR" altLang="en-US" sz="1200">
                <a:latin typeface="맑은 고딕" panose="020B0503020000020004" pitchFamily="50" charset="-127"/>
              </a:rPr>
              <a:t> </a:t>
            </a:r>
            <a:r>
              <a:rPr lang="en-US" altLang="ko-KR" sz="1200">
                <a:latin typeface="맑은 고딕" panose="020B0503020000020004" pitchFamily="50" charset="-127"/>
              </a:rPr>
              <a:t>for</a:t>
            </a:r>
            <a:r>
              <a:rPr lang="ko-KR" altLang="en-US" sz="1200">
                <a:latin typeface="맑은 고딕" panose="020B0503020000020004" pitchFamily="50" charset="-127"/>
              </a:rPr>
              <a:t> </a:t>
            </a:r>
            <a:r>
              <a:rPr lang="en-US" altLang="ko-KR" sz="1200">
                <a:latin typeface="맑은 고딕" panose="020B0503020000020004" pitchFamily="50" charset="-127"/>
              </a:rPr>
              <a:t>‘root’@’localhost’</a:t>
            </a:r>
            <a:r>
              <a:rPr lang="ko-KR" altLang="en-US" sz="1200">
                <a:latin typeface="맑은 고딕" panose="020B0503020000020004" pitchFamily="50" charset="-127"/>
              </a:rPr>
              <a:t> </a:t>
            </a:r>
            <a:r>
              <a:rPr lang="en-US" altLang="ko-KR" sz="1200">
                <a:latin typeface="맑은 고딕" panose="020B0503020000020004" pitchFamily="50" charset="-127"/>
              </a:rPr>
              <a:t>=</a:t>
            </a:r>
            <a:r>
              <a:rPr lang="ko-KR" altLang="en-US" sz="1200">
                <a:latin typeface="맑은 고딕" panose="020B0503020000020004" pitchFamily="50" charset="-127"/>
              </a:rPr>
              <a:t> </a:t>
            </a:r>
            <a:r>
              <a:rPr lang="en-US" altLang="ko-KR" sz="1200">
                <a:latin typeface="맑은 고딕" panose="020B0503020000020004" pitchFamily="50" charset="-127"/>
              </a:rPr>
              <a:t>password(‘ncp!@#123’);</a:t>
            </a:r>
          </a:p>
          <a:p>
            <a:r>
              <a:rPr lang="en-US" altLang="ko-KR" sz="1200">
                <a:latin typeface="맑은 고딕" panose="020B0503020000020004" pitchFamily="50" charset="-127"/>
              </a:rPr>
              <a:t># flush privileges;</a:t>
            </a:r>
          </a:p>
          <a:p>
            <a:endParaRPr lang="en-US" altLang="ko-KR" sz="1200">
              <a:latin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</a:rPr>
              <a:t>4. account </a:t>
            </a:r>
            <a:r>
              <a:rPr lang="ko-KR" altLang="en-US" sz="1200">
                <a:latin typeface="맑은 고딕" panose="020B0503020000020004" pitchFamily="50" charset="-127"/>
              </a:rPr>
              <a:t>생성</a:t>
            </a:r>
            <a:endParaRPr lang="en-US" altLang="ko-KR" sz="1200">
              <a:latin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</a:rPr>
              <a:t># create database account;</a:t>
            </a:r>
          </a:p>
          <a:p>
            <a:r>
              <a:rPr lang="en-US" altLang="ko-KR" sz="1200">
                <a:latin typeface="맑은 고딕" panose="020B0503020000020004" pitchFamily="50" charset="-127"/>
              </a:rPr>
              <a:t># create user ‘admin’@’%’ identified by ‘ncp!@#123’;</a:t>
            </a:r>
          </a:p>
          <a:p>
            <a:r>
              <a:rPr lang="en-US" altLang="ko-KR" sz="1200">
                <a:latin typeface="맑은 고딕" panose="020B0503020000020004" pitchFamily="50" charset="-127"/>
              </a:rPr>
              <a:t>- ‘admin’@’localhost’ / ‘admin’@’192.168.%’</a:t>
            </a:r>
          </a:p>
          <a:p>
            <a:endParaRPr lang="en-US" altLang="ko-KR" sz="1200">
              <a:latin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</a:rPr>
              <a:t>5. </a:t>
            </a:r>
            <a:r>
              <a:rPr lang="ko-KR" altLang="en-US" sz="1200">
                <a:latin typeface="맑은 고딕" panose="020B0503020000020004" pitchFamily="50" charset="-127"/>
              </a:rPr>
              <a:t>유저 권한 주기</a:t>
            </a:r>
            <a:endParaRPr lang="en-US" altLang="ko-KR" sz="1200">
              <a:latin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</a:rPr>
              <a:t># grant all privileges on *.* to admin@% identified by ‘ncp!@#123’;</a:t>
            </a:r>
          </a:p>
          <a:p>
            <a:endParaRPr lang="en-US" altLang="ko-KR" sz="1200">
              <a:latin typeface="맑은 고딕" panose="020B0503020000020004" pitchFamily="50" charset="-127"/>
            </a:endParaRPr>
          </a:p>
          <a:p>
            <a:r>
              <a:rPr lang="en-US" altLang="ko-KR" sz="1200">
                <a:latin typeface="맑은 고딕" panose="020B0503020000020004" pitchFamily="50" charset="-127"/>
              </a:rPr>
              <a:t>6. </a:t>
            </a:r>
            <a:r>
              <a:rPr lang="ko-KR" altLang="en-US" sz="1200">
                <a:latin typeface="맑은 고딕" panose="020B0503020000020004" pitchFamily="50" charset="-127"/>
              </a:rPr>
              <a:t>테이블생성</a:t>
            </a:r>
            <a:endParaRPr lang="en-US" altLang="ko-KR" sz="1200">
              <a:latin typeface="맑은 고딕" panose="020B0503020000020004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>
                <a:latin typeface="나눔 스퀘어"/>
              </a:rPr>
              <a:t># create table customers (</a:t>
            </a:r>
            <a:r>
              <a:rPr lang="ko-KR" altLang="ko-KR" sz="1200">
                <a:solidFill>
                  <a:srgbClr val="333333"/>
                </a:solidFill>
                <a:latin typeface="Arial Unicode MS"/>
                <a:ea typeface="Monaco"/>
              </a:rPr>
              <a:t>customer_id INT NOT NULL AUTO_INCREMENT PRIMARY KEY, first_name TEXT, last_name TEXT</a:t>
            </a:r>
            <a:r>
              <a:rPr lang="ko-KR" altLang="ko-KR" sz="1050"/>
              <a:t> </a:t>
            </a:r>
            <a:r>
              <a:rPr lang="en-US" altLang="ko-KR" sz="1050"/>
              <a:t>);</a:t>
            </a:r>
            <a:endParaRPr lang="ko-KR" altLang="ko-KR" sz="3200">
              <a:latin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ko-KR" sz="1200">
                <a:latin typeface="맑은 고딕" panose="020B0503020000020004" pitchFamily="50" charset="-127"/>
              </a:rPr>
              <a:t>7. </a:t>
            </a:r>
            <a:r>
              <a:rPr lang="ko-KR" altLang="en-US" sz="1200">
                <a:latin typeface="맑은 고딕" panose="020B0503020000020004" pitchFamily="50" charset="-127"/>
              </a:rPr>
              <a:t>쿼리 입력</a:t>
            </a:r>
            <a:endParaRPr lang="en-US" altLang="ko-KR" sz="1200">
              <a:latin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>
                <a:latin typeface="맑은 고딕" panose="020B0503020000020004" pitchFamily="50" charset="-127"/>
              </a:rPr>
              <a:t># insert</a:t>
            </a:r>
            <a:r>
              <a:rPr lang="ko-KR" altLang="en-US" sz="1200">
                <a:latin typeface="맑은 고딕" panose="020B0503020000020004" pitchFamily="50" charset="-127"/>
              </a:rPr>
              <a:t> </a:t>
            </a:r>
            <a:r>
              <a:rPr lang="en-US" altLang="ko-KR" sz="1200">
                <a:latin typeface="맑은 고딕" panose="020B0503020000020004" pitchFamily="50" charset="-127"/>
              </a:rPr>
              <a:t>into</a:t>
            </a:r>
            <a:r>
              <a:rPr lang="ko-KR" altLang="en-US" sz="1200">
                <a:latin typeface="맑은 고딕" panose="020B0503020000020004" pitchFamily="50" charset="-127"/>
              </a:rPr>
              <a:t> </a:t>
            </a:r>
            <a:r>
              <a:rPr lang="en-US" altLang="ko-KR" sz="1200">
                <a:latin typeface="맑은 고딕" panose="020B0503020000020004" pitchFamily="50" charset="-127"/>
              </a:rPr>
              <a:t>customers values (1, ‘gibeom’, ‘seo’);</a:t>
            </a:r>
            <a:endParaRPr lang="en-US" altLang="ko-KR" sz="1200">
              <a:latin typeface="나눔 스퀘어"/>
            </a:endParaRPr>
          </a:p>
        </p:txBody>
      </p:sp>
    </p:spTree>
    <p:extLst>
      <p:ext uri="{BB962C8B-B14F-4D97-AF65-F5344CB8AC3E}">
        <p14:creationId xmlns:p14="http://schemas.microsoft.com/office/powerpoint/2010/main" val="2253037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2245015-867D-48C7-8701-6F57EF2CCC13}"/>
              </a:ext>
            </a:extLst>
          </p:cNvPr>
          <p:cNvSpPr txBox="1"/>
          <p:nvPr/>
        </p:nvSpPr>
        <p:spPr>
          <a:xfrm>
            <a:off x="982496" y="261354"/>
            <a:ext cx="21718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2400" b="1"/>
              <a:t>MariaDB </a:t>
            </a:r>
            <a:r>
              <a:rPr lang="ko-KR" altLang="en-US" sz="2400" b="1"/>
              <a:t>설정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5C08EE-54EE-42B8-A83D-A1A95B58EF0B}"/>
              </a:ext>
            </a:extLst>
          </p:cNvPr>
          <p:cNvSpPr txBox="1"/>
          <p:nvPr/>
        </p:nvSpPr>
        <p:spPr>
          <a:xfrm>
            <a:off x="550437" y="920485"/>
            <a:ext cx="11233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200">
                <a:latin typeface="맑은 고딕" panose="020B0503020000020004" pitchFamily="50" charset="-127"/>
              </a:rPr>
              <a:t>타임설정 </a:t>
            </a:r>
            <a:r>
              <a:rPr lang="en-US" altLang="ko-KR" sz="1200">
                <a:latin typeface="맑은 고딕" panose="020B0503020000020004" pitchFamily="50" charset="-127"/>
              </a:rPr>
              <a:t>(</a:t>
            </a:r>
            <a:r>
              <a:rPr lang="ko-KR" altLang="en-US" sz="1200">
                <a:latin typeface="맑은 고딕" panose="020B0503020000020004" pitchFamily="50" charset="-127"/>
              </a:rPr>
              <a:t>상화에 따라서 적용할 것</a:t>
            </a:r>
            <a:r>
              <a:rPr lang="en-US" altLang="ko-KR" sz="1200">
                <a:latin typeface="맑은 고딕" panose="020B0503020000020004" pitchFamily="50" charset="-127"/>
              </a:rPr>
              <a:t>, </a:t>
            </a:r>
            <a:r>
              <a:rPr lang="ko-KR" altLang="en-US" sz="1200">
                <a:latin typeface="맑은 고딕" panose="020B0503020000020004" pitchFamily="50" charset="-127"/>
              </a:rPr>
              <a:t>버전이 높으면 자동으로 찾음</a:t>
            </a:r>
            <a:r>
              <a:rPr lang="en-US" altLang="ko-KR" sz="1200">
                <a:latin typeface="맑은 고딕" panose="020B0503020000020004" pitchFamily="50" charset="-127"/>
              </a:rPr>
              <a:t>)   vi /etc/my.cnf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7936C8E-41EE-417B-9651-6F8C5B11B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476" y="1197484"/>
            <a:ext cx="6677957" cy="3534268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3C9EF78-A709-4284-90EE-4265F4E5F902}"/>
              </a:ext>
            </a:extLst>
          </p:cNvPr>
          <p:cNvSpPr/>
          <p:nvPr/>
        </p:nvSpPr>
        <p:spPr>
          <a:xfrm>
            <a:off x="6284321" y="3346757"/>
            <a:ext cx="5735157" cy="286232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sz="1000" b="1" dirty="0">
                <a:solidFill>
                  <a:srgbClr val="FF0000"/>
                </a:solidFill>
              </a:rPr>
              <a:t>CDB for </a:t>
            </a:r>
            <a:r>
              <a:rPr lang="en-US" altLang="ko-KR" sz="1000" b="1" dirty="0" err="1">
                <a:solidFill>
                  <a:srgbClr val="FF0000"/>
                </a:solidFill>
              </a:rPr>
              <a:t>Mysql</a:t>
            </a:r>
            <a:r>
              <a:rPr lang="ko-KR" altLang="en-US" sz="1000" b="1" dirty="0">
                <a:solidFill>
                  <a:srgbClr val="FF0000"/>
                </a:solidFill>
              </a:rPr>
              <a:t>을 사용시에는 </a:t>
            </a:r>
            <a:r>
              <a:rPr lang="ko-KR" altLang="en-US" sz="1000" dirty="0"/>
              <a:t>사용자와 </a:t>
            </a:r>
            <a:r>
              <a:rPr lang="en-US" altLang="ko-KR" sz="1000" dirty="0"/>
              <a:t>DB</a:t>
            </a:r>
            <a:r>
              <a:rPr lang="ko-KR" altLang="en-US" sz="1000" dirty="0"/>
              <a:t>를 콘솔에서 </a:t>
            </a:r>
            <a:r>
              <a:rPr lang="en-US" altLang="ko-KR" sz="1000" dirty="0" err="1"/>
              <a:t>Mysql</a:t>
            </a:r>
            <a:r>
              <a:rPr lang="ko-KR" altLang="en-US" sz="1000" dirty="0"/>
              <a:t>생성시 기본 생성을 함으로 </a:t>
            </a:r>
            <a:endParaRPr lang="en-US" altLang="ko-KR" sz="1000" dirty="0"/>
          </a:p>
          <a:p>
            <a:r>
              <a:rPr lang="en-US" altLang="ko-KR" sz="1000" dirty="0" err="1"/>
              <a:t>Mysql</a:t>
            </a:r>
            <a:r>
              <a:rPr lang="ko-KR" altLang="en-US" sz="1000" dirty="0"/>
              <a:t>의 </a:t>
            </a:r>
            <a:r>
              <a:rPr lang="en-US" altLang="ko-KR" sz="1000" dirty="0" err="1"/>
              <a:t>databas</a:t>
            </a:r>
            <a:r>
              <a:rPr lang="ko-KR" altLang="en-US" sz="1000" dirty="0"/>
              <a:t>로</a:t>
            </a:r>
            <a:r>
              <a:rPr lang="en-US" altLang="ko-KR" sz="1000" dirty="0"/>
              <a:t> </a:t>
            </a:r>
            <a:r>
              <a:rPr lang="en-US" altLang="ko-KR" sz="1000" dirty="0" err="1"/>
              <a:t>ssh</a:t>
            </a:r>
            <a:r>
              <a:rPr lang="en-US" altLang="ko-KR" sz="1000" dirty="0"/>
              <a:t> </a:t>
            </a:r>
            <a:r>
              <a:rPr lang="ko-KR" altLang="en-US" sz="1000" dirty="0"/>
              <a:t>접속하여 </a:t>
            </a:r>
            <a:r>
              <a:rPr lang="en-US" altLang="ko-KR" sz="1000" dirty="0"/>
              <a:t>Table</a:t>
            </a:r>
            <a:r>
              <a:rPr lang="ko-KR" altLang="en-US" sz="1000" dirty="0"/>
              <a:t>을 </a:t>
            </a:r>
            <a:r>
              <a:rPr lang="ko-KR" altLang="en-US" sz="1000" dirty="0" err="1"/>
              <a:t>생성후</a:t>
            </a:r>
            <a:r>
              <a:rPr lang="ko-KR" altLang="en-US" sz="1000" dirty="0"/>
              <a:t> </a:t>
            </a:r>
            <a:r>
              <a:rPr lang="en-US" altLang="ko-KR" sz="1000" dirty="0"/>
              <a:t>Data Insert</a:t>
            </a:r>
            <a:r>
              <a:rPr lang="ko-KR" altLang="en-US" sz="1000" dirty="0" err="1"/>
              <a:t>하면됨</a:t>
            </a:r>
            <a:r>
              <a:rPr lang="en-US" altLang="ko-KR" sz="1000" dirty="0"/>
              <a:t>.</a:t>
            </a:r>
          </a:p>
          <a:p>
            <a:endParaRPr lang="en-US" altLang="ko-KR" sz="1000" dirty="0"/>
          </a:p>
          <a:p>
            <a:r>
              <a:rPr lang="en-US" altLang="ko-KR" sz="1000" dirty="0"/>
              <a:t>CDB </a:t>
            </a:r>
            <a:r>
              <a:rPr lang="ko-KR" altLang="en-US" sz="1000" dirty="0"/>
              <a:t>생성 정보</a:t>
            </a:r>
            <a:endParaRPr lang="en-US" altLang="ko-KR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U</a:t>
            </a:r>
            <a:r>
              <a:rPr lang="ko-KR" altLang="ko-KR" sz="1000" dirty="0" err="1"/>
              <a:t>ser</a:t>
            </a:r>
            <a:r>
              <a:rPr lang="ko-KR" altLang="ko-KR" sz="1000" dirty="0"/>
              <a:t> : test01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H</a:t>
            </a:r>
            <a:r>
              <a:rPr lang="ko-KR" altLang="ko-KR" sz="1000" dirty="0" err="1"/>
              <a:t>ost</a:t>
            </a:r>
            <a:r>
              <a:rPr lang="ko-KR" altLang="ko-KR" sz="1000" dirty="0"/>
              <a:t> </a:t>
            </a:r>
            <a:r>
              <a:rPr lang="ko-KR" altLang="ko-KR" sz="1000" dirty="0" err="1"/>
              <a:t>접근ip</a:t>
            </a:r>
            <a:r>
              <a:rPr lang="ko-KR" altLang="ko-KR" sz="1000" dirty="0"/>
              <a:t> : 10.0.%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ko-KR" altLang="ko-KR" sz="1000" dirty="0"/>
              <a:t>암호 : </a:t>
            </a:r>
            <a:r>
              <a:rPr lang="ko-KR" altLang="ko-KR" sz="1000" dirty="0" err="1"/>
              <a:t>ncp</a:t>
            </a:r>
            <a:r>
              <a:rPr lang="ko-KR" altLang="ko-KR" sz="1000" dirty="0"/>
              <a:t>!@#123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D</a:t>
            </a:r>
            <a:r>
              <a:rPr lang="ko-KR" altLang="ko-KR" sz="1000" dirty="0" err="1"/>
              <a:t>b명</a:t>
            </a:r>
            <a:r>
              <a:rPr lang="ko-KR" altLang="ko-KR" sz="1000" dirty="0"/>
              <a:t> : </a:t>
            </a:r>
            <a:r>
              <a:rPr lang="ko-KR" altLang="ko-KR" sz="1000" dirty="0" err="1"/>
              <a:t>webtest</a:t>
            </a:r>
            <a:endParaRPr lang="ko-KR" altLang="ko-KR" sz="1000" dirty="0"/>
          </a:p>
          <a:p>
            <a:endParaRPr lang="en-US" altLang="ko-KR" sz="1000" dirty="0"/>
          </a:p>
          <a:p>
            <a:r>
              <a:rPr lang="en-US" altLang="ko-KR" sz="1000" dirty="0"/>
              <a:t>[</a:t>
            </a:r>
            <a:r>
              <a:rPr lang="en-US" altLang="ko-KR" sz="1000" dirty="0" err="1"/>
              <a:t>root@was</a:t>
            </a:r>
            <a:r>
              <a:rPr lang="en-US" altLang="ko-KR" sz="1000" dirty="0"/>
              <a:t> java]# </a:t>
            </a:r>
            <a:r>
              <a:rPr lang="en-US" altLang="ko-KR" sz="1000" dirty="0" err="1"/>
              <a:t>mysql</a:t>
            </a:r>
            <a:r>
              <a:rPr lang="en-US" altLang="ko-KR" sz="1000" dirty="0"/>
              <a:t> -u test01 -p --port 3306 --host db-5gne4.vpc-cdb.ntruss.com </a:t>
            </a:r>
            <a:r>
              <a:rPr lang="en-US" altLang="ko-KR" sz="1000" dirty="0" err="1"/>
              <a:t>webtest</a:t>
            </a:r>
            <a:endParaRPr lang="en-US" altLang="ko-KR" sz="1000" dirty="0"/>
          </a:p>
          <a:p>
            <a:endParaRPr lang="en-US" altLang="ko-KR" sz="1000" dirty="0"/>
          </a:p>
          <a:p>
            <a:r>
              <a:rPr lang="en-US" altLang="ko-KR" sz="1000" dirty="0">
                <a:latin typeface="나눔 스퀘어"/>
              </a:rPr>
              <a:t>1. create table customers (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customer_id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 INT NOT NULL AUTO_INCREMENT PRIMARY KEY, 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first_name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 TEXT, </a:t>
            </a:r>
            <a:r>
              <a:rPr lang="ko-KR" altLang="ko-KR" sz="1000" dirty="0" err="1">
                <a:solidFill>
                  <a:srgbClr val="333333"/>
                </a:solidFill>
                <a:latin typeface="Arial Unicode MS"/>
                <a:ea typeface="Monaco"/>
              </a:rPr>
              <a:t>last_name</a:t>
            </a:r>
            <a:r>
              <a:rPr lang="ko-KR" altLang="ko-KR" sz="1000" dirty="0">
                <a:solidFill>
                  <a:srgbClr val="333333"/>
                </a:solidFill>
                <a:latin typeface="Arial Unicode MS"/>
                <a:ea typeface="Monaco"/>
              </a:rPr>
              <a:t> TEXT</a:t>
            </a:r>
            <a:r>
              <a:rPr lang="ko-KR" altLang="ko-KR" sz="800" dirty="0"/>
              <a:t> </a:t>
            </a:r>
            <a:r>
              <a:rPr lang="en-US" altLang="ko-KR" sz="800" dirty="0"/>
              <a:t>);</a:t>
            </a:r>
          </a:p>
          <a:p>
            <a:endParaRPr lang="en-US" altLang="ko-KR" sz="1000" dirty="0"/>
          </a:p>
          <a:p>
            <a:r>
              <a:rPr lang="en-US" altLang="ko-KR" sz="1000" dirty="0"/>
              <a:t>2. Db</a:t>
            </a:r>
            <a:r>
              <a:rPr lang="ko-KR" altLang="en-US" sz="1000" dirty="0"/>
              <a:t>의 </a:t>
            </a:r>
            <a:r>
              <a:rPr lang="en-US" altLang="ko-KR" sz="1000" dirty="0"/>
              <a:t>table</a:t>
            </a:r>
            <a:r>
              <a:rPr lang="ko-KR" altLang="en-US" sz="1000" dirty="0"/>
              <a:t>에 </a:t>
            </a:r>
            <a:r>
              <a:rPr lang="en-US" altLang="ko-KR" sz="1000" dirty="0"/>
              <a:t>data insert</a:t>
            </a:r>
            <a:r>
              <a:rPr lang="ko-KR" altLang="en-US" sz="1000" dirty="0"/>
              <a:t>후 </a:t>
            </a:r>
            <a:r>
              <a:rPr lang="en-US" altLang="ko-KR" sz="1000" dirty="0" err="1"/>
              <a:t>db</a:t>
            </a:r>
            <a:r>
              <a:rPr lang="ko-KR" altLang="en-US" sz="1000" dirty="0"/>
              <a:t>테스트 </a:t>
            </a:r>
            <a:r>
              <a:rPr lang="ko-KR" altLang="en-US" sz="1000" dirty="0" err="1"/>
              <a:t>진행해야함</a:t>
            </a:r>
            <a:r>
              <a:rPr lang="en-US" altLang="ko-KR" sz="1000" dirty="0"/>
              <a:t>..</a:t>
            </a:r>
          </a:p>
          <a:p>
            <a:r>
              <a:rPr lang="en-US" altLang="ko-KR" sz="1000" dirty="0"/>
              <a:t>insert into customers (</a:t>
            </a:r>
            <a:r>
              <a:rPr lang="en-US" altLang="ko-KR" sz="1000" dirty="0" err="1"/>
              <a:t>first_name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last_name</a:t>
            </a:r>
            <a:r>
              <a:rPr lang="en-US" altLang="ko-KR" sz="1000" dirty="0"/>
              <a:t>) values (</a:t>
            </a:r>
            <a:r>
              <a:rPr lang="ko-KR" altLang="en-US" sz="1000" dirty="0"/>
              <a:t>＇이름＇</a:t>
            </a:r>
            <a:r>
              <a:rPr lang="en-US" altLang="ko-KR" sz="1000" dirty="0"/>
              <a:t>, </a:t>
            </a:r>
            <a:r>
              <a:rPr lang="ko-KR" altLang="en-US" sz="1000" dirty="0"/>
              <a:t>＇성＇</a:t>
            </a:r>
            <a:r>
              <a:rPr lang="en-US" altLang="ko-KR" sz="1000" dirty="0"/>
              <a:t>);</a:t>
            </a:r>
          </a:p>
          <a:p>
            <a:r>
              <a:rPr lang="en-US" altLang="ko-KR" sz="1000" dirty="0"/>
              <a:t>Insert into customers (</a:t>
            </a:r>
            <a:r>
              <a:rPr lang="en-US" altLang="ko-KR" sz="1000" dirty="0" err="1"/>
              <a:t>first_name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last_name</a:t>
            </a:r>
            <a:r>
              <a:rPr lang="en-US" altLang="ko-KR" sz="1000" dirty="0"/>
              <a:t>) values (</a:t>
            </a:r>
            <a:r>
              <a:rPr lang="ko-KR" altLang="en-US" sz="1000" dirty="0"/>
              <a:t>＇</a:t>
            </a:r>
            <a:r>
              <a:rPr lang="en-US" altLang="ko-KR" sz="1000" dirty="0"/>
              <a:t>tom', ‘cruse');</a:t>
            </a:r>
          </a:p>
          <a:p>
            <a:r>
              <a:rPr lang="en-US" altLang="ko-KR" sz="1000" dirty="0"/>
              <a:t>insert into customers (</a:t>
            </a:r>
            <a:r>
              <a:rPr lang="en-US" altLang="ko-KR" sz="1000" dirty="0" err="1"/>
              <a:t>first_name</a:t>
            </a:r>
            <a:r>
              <a:rPr lang="en-US" altLang="ko-KR" sz="1000" dirty="0"/>
              <a:t>, </a:t>
            </a:r>
            <a:r>
              <a:rPr lang="en-US" altLang="ko-KR" sz="1000" dirty="0" err="1"/>
              <a:t>last_name</a:t>
            </a:r>
            <a:r>
              <a:rPr lang="en-US" altLang="ko-KR" sz="1000" dirty="0"/>
              <a:t>) values (‘tom2', ‘</a:t>
            </a:r>
            <a:r>
              <a:rPr lang="en-US" altLang="ko-KR" sz="1000" dirty="0" err="1"/>
              <a:t>cccc</a:t>
            </a:r>
            <a:r>
              <a:rPr lang="en-US" altLang="ko-KR" sz="1000" dirty="0"/>
              <a:t>');</a:t>
            </a:r>
          </a:p>
        </p:txBody>
      </p:sp>
    </p:spTree>
    <p:extLst>
      <p:ext uri="{BB962C8B-B14F-4D97-AF65-F5344CB8AC3E}">
        <p14:creationId xmlns:p14="http://schemas.microsoft.com/office/powerpoint/2010/main" val="323529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2947282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5. Tomcat + </a:t>
            </a:r>
            <a:r>
              <a:rPr lang="en-US" altLang="ko-KR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Mysql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연동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862616" y="909444"/>
            <a:ext cx="9481180" cy="4833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[tomcat]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1. </a:t>
            </a:r>
            <a:r>
              <a:rPr lang="en-US" altLang="ko-KR" sz="1000" dirty="0" err="1">
                <a:latin typeface="나눔 스퀘어"/>
              </a:rPr>
              <a:t>wget</a:t>
            </a:r>
            <a:r>
              <a:rPr lang="en-US" altLang="ko-KR" sz="1000" dirty="0">
                <a:latin typeface="나눔 스퀘어"/>
              </a:rPr>
              <a:t> https://</a:t>
            </a:r>
            <a:r>
              <a:rPr lang="en-US" altLang="ko-KR" sz="1000" dirty="0" err="1">
                <a:latin typeface="나눔 스퀘어"/>
              </a:rPr>
              <a:t>dev.mysql.com</a:t>
            </a:r>
            <a:r>
              <a:rPr lang="en-US" altLang="ko-KR" sz="1000" dirty="0">
                <a:latin typeface="나눔 스퀘어"/>
              </a:rPr>
              <a:t>/get/Downloads/Connector-J/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-connector-java-</a:t>
            </a:r>
            <a:r>
              <a:rPr lang="en-US" altLang="ko-KR" sz="1000" dirty="0" err="1">
                <a:latin typeface="나눔 스퀘어"/>
              </a:rPr>
              <a:t>8.0.20.tar.gz</a:t>
            </a:r>
            <a:r>
              <a:rPr lang="en-US" altLang="ko-KR" sz="1000" dirty="0">
                <a:latin typeface="나눔 스퀘어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2. tar </a:t>
            </a:r>
            <a:r>
              <a:rPr lang="en-US" altLang="ko-KR" sz="1000" dirty="0" err="1">
                <a:latin typeface="나눔 스퀘어"/>
              </a:rPr>
              <a:t>zxvf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-connector-java-</a:t>
            </a:r>
            <a:r>
              <a:rPr lang="en-US" altLang="ko-KR" sz="1000" dirty="0" err="1">
                <a:latin typeface="나눔 스퀘어"/>
              </a:rPr>
              <a:t>8.0.20.tar.gz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3. </a:t>
            </a:r>
            <a:r>
              <a:rPr lang="ko-KR" altLang="en-US" sz="1000" dirty="0">
                <a:latin typeface="나눔 스퀘어"/>
              </a:rPr>
              <a:t>현재 </a:t>
            </a:r>
            <a:r>
              <a:rPr lang="en-US" altLang="ko-KR" sz="1000" dirty="0" err="1">
                <a:latin typeface="나눔 스퀘어"/>
              </a:rPr>
              <a:t>java_home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경로에 </a:t>
            </a:r>
            <a:r>
              <a:rPr lang="en-US" altLang="ko-KR" sz="1000" dirty="0">
                <a:latin typeface="나눔 스퀘어"/>
              </a:rPr>
              <a:t>.jar</a:t>
            </a:r>
            <a:r>
              <a:rPr lang="ko-KR" altLang="en-US" sz="1000" dirty="0">
                <a:latin typeface="나눔 스퀘어"/>
              </a:rPr>
              <a:t>파일 옮기기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4. </a:t>
            </a:r>
            <a:r>
              <a:rPr lang="en-US" altLang="ko-KR" sz="1000" b="1" dirty="0">
                <a:latin typeface="나눔 스퀘어"/>
              </a:rPr>
              <a:t>cp -a mysql-connector-java-8.0.20.jar /</a:t>
            </a:r>
            <a:r>
              <a:rPr lang="en-US" altLang="ko-KR" sz="1000" b="1" dirty="0" err="1">
                <a:latin typeface="나눔 스퀘어"/>
              </a:rPr>
              <a:t>usr</a:t>
            </a:r>
            <a:r>
              <a:rPr lang="en-US" altLang="ko-KR" sz="1000" b="1" dirty="0">
                <a:latin typeface="나눔 스퀘어"/>
              </a:rPr>
              <a:t>/lib/</a:t>
            </a:r>
            <a:r>
              <a:rPr lang="en-US" altLang="ko-KR" sz="1000" b="1" dirty="0" err="1">
                <a:latin typeface="나눔 스퀘어"/>
              </a:rPr>
              <a:t>jvm</a:t>
            </a:r>
            <a:r>
              <a:rPr lang="en-US" altLang="ko-KR" sz="1000" b="1" dirty="0">
                <a:latin typeface="나눔 스퀘어"/>
              </a:rPr>
              <a:t>/java-1.8.0-openjdk-1.8.0.252.b09-2.el7_8.x86_64/</a:t>
            </a:r>
            <a:r>
              <a:rPr lang="en-US" altLang="ko-KR" sz="1000" b="1" dirty="0" err="1">
                <a:latin typeface="나눔 스퀘어"/>
              </a:rPr>
              <a:t>jre</a:t>
            </a:r>
            <a:r>
              <a:rPr lang="en-US" altLang="ko-KR" sz="1000" b="1" dirty="0">
                <a:latin typeface="나눔 스퀘어"/>
              </a:rPr>
              <a:t>/lib/</a:t>
            </a:r>
            <a:r>
              <a:rPr lang="en-US" altLang="ko-KR" sz="1000" b="1" dirty="0" err="1">
                <a:latin typeface="나눔 스퀘어"/>
              </a:rPr>
              <a:t>ext</a:t>
            </a:r>
            <a:r>
              <a:rPr lang="en-US" altLang="ko-KR" sz="1000" b="1" dirty="0">
                <a:latin typeface="나눔 스퀘어"/>
              </a:rPr>
              <a:t>/</a:t>
            </a:r>
          </a:p>
          <a:p>
            <a:endParaRPr lang="en-US" altLang="ko-KR" sz="1000" dirty="0"/>
          </a:p>
          <a:p>
            <a:r>
              <a:rPr lang="en-US" altLang="ko-KR" sz="1000" dirty="0"/>
              <a:t>4-1. Profile</a:t>
            </a:r>
            <a:r>
              <a:rPr lang="ko-KR" altLang="en-US" sz="1000" dirty="0"/>
              <a:t>에서 </a:t>
            </a:r>
            <a:r>
              <a:rPr lang="en-US" altLang="ko-KR" sz="1000" dirty="0"/>
              <a:t>tomcat , java path</a:t>
            </a:r>
            <a:r>
              <a:rPr lang="ko-KR" altLang="en-US" sz="1000" dirty="0"/>
              <a:t>설정 지정</a:t>
            </a:r>
            <a:endParaRPr lang="en-US" altLang="ko-KR" sz="1000" dirty="0"/>
          </a:p>
          <a:p>
            <a:r>
              <a:rPr lang="ko-KR" altLang="ko-KR" sz="1000" dirty="0" err="1"/>
              <a:t>export</a:t>
            </a:r>
            <a:r>
              <a:rPr lang="ko-KR" altLang="ko-KR" sz="1000" dirty="0"/>
              <a:t> JAVA_HOME=/</a:t>
            </a:r>
            <a:r>
              <a:rPr lang="ko-KR" altLang="ko-KR" sz="1000" dirty="0" err="1"/>
              <a:t>usr</a:t>
            </a:r>
            <a:r>
              <a:rPr lang="ko-KR" altLang="ko-KR" sz="1000" dirty="0"/>
              <a:t>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jvm</a:t>
            </a:r>
            <a:r>
              <a:rPr lang="ko-KR" altLang="ko-KR" sz="1000" dirty="0"/>
              <a:t>/java-1.8.0-openjdk-1.8.0.262.b10-0.el7_8.x86_64</a:t>
            </a:r>
          </a:p>
          <a:p>
            <a:r>
              <a:rPr lang="ko-KR" altLang="ko-KR" sz="1000" dirty="0" err="1"/>
              <a:t>export</a:t>
            </a:r>
            <a:r>
              <a:rPr lang="ko-KR" altLang="ko-KR" sz="1000" dirty="0"/>
              <a:t> CATALINA_HOME=/</a:t>
            </a:r>
            <a:r>
              <a:rPr lang="ko-KR" altLang="ko-KR" sz="1000" dirty="0" err="1"/>
              <a:t>usr</a:t>
            </a:r>
            <a:r>
              <a:rPr lang="ko-KR" altLang="ko-KR" sz="1000" dirty="0"/>
              <a:t>/</a:t>
            </a:r>
            <a:r>
              <a:rPr lang="ko-KR" altLang="ko-KR" sz="1000" dirty="0" err="1"/>
              <a:t>share</a:t>
            </a:r>
            <a:r>
              <a:rPr lang="ko-KR" altLang="ko-KR" sz="1000" dirty="0"/>
              <a:t>/</a:t>
            </a:r>
            <a:r>
              <a:rPr lang="ko-KR" altLang="ko-KR" sz="1000" dirty="0" err="1"/>
              <a:t>tomcat</a:t>
            </a:r>
            <a:endParaRPr lang="ko-KR" altLang="ko-KR" sz="1000" dirty="0"/>
          </a:p>
          <a:p>
            <a:r>
              <a:rPr lang="ko-KR" altLang="ko-KR" sz="1000" dirty="0" err="1"/>
              <a:t>export</a:t>
            </a:r>
            <a:r>
              <a:rPr lang="ko-KR" altLang="ko-KR" sz="1000" dirty="0"/>
              <a:t> CLASSPATH=.:$JAVA_HOME/</a:t>
            </a:r>
            <a:r>
              <a:rPr lang="ko-KR" altLang="ko-KR" sz="1000" dirty="0" err="1"/>
              <a:t>jre</a:t>
            </a:r>
            <a:r>
              <a:rPr lang="ko-KR" altLang="ko-KR" sz="1000" dirty="0"/>
              <a:t>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ext</a:t>
            </a:r>
            <a:r>
              <a:rPr lang="ko-KR" altLang="ko-KR" sz="1000" dirty="0"/>
              <a:t>:$JAVA_HOME/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tools.jar</a:t>
            </a:r>
            <a:r>
              <a:rPr lang="ko-KR" altLang="ko-KR" sz="1000" dirty="0"/>
              <a:t>:$CATALINA_HOME/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</a:t>
            </a:r>
            <a:r>
              <a:rPr lang="ko-KR" altLang="ko-KR" sz="1000" dirty="0" err="1"/>
              <a:t>jsp-api.jar</a:t>
            </a:r>
            <a:r>
              <a:rPr lang="ko-KR" altLang="ko-KR" sz="1000" dirty="0"/>
              <a:t>:$CATALINA_HOME/</a:t>
            </a:r>
            <a:r>
              <a:rPr lang="ko-KR" altLang="ko-KR" sz="1000" dirty="0" err="1"/>
              <a:t>lib</a:t>
            </a:r>
            <a:r>
              <a:rPr lang="ko-KR" altLang="ko-KR" sz="1000" dirty="0"/>
              <a:t>/servlet-api.jar</a:t>
            </a:r>
          </a:p>
          <a:p>
            <a:r>
              <a:rPr lang="ko-KR" altLang="ko-KR" sz="1000" dirty="0" err="1"/>
              <a:t>export</a:t>
            </a:r>
            <a:r>
              <a:rPr lang="ko-KR" altLang="ko-KR" sz="1000" dirty="0"/>
              <a:t> PATH=$JAVA_HOME/</a:t>
            </a:r>
            <a:r>
              <a:rPr lang="ko-KR" altLang="ko-KR" sz="1000" dirty="0" err="1"/>
              <a:t>bin</a:t>
            </a:r>
            <a:r>
              <a:rPr lang="ko-KR" altLang="ko-KR" sz="1000" dirty="0"/>
              <a:t>:$PATH</a:t>
            </a:r>
          </a:p>
          <a:p>
            <a:r>
              <a:rPr lang="ko-KR" altLang="ko-KR" sz="1000" dirty="0"/>
              <a:t>PATH=$PATH:$JAVA_HOME/</a:t>
            </a:r>
            <a:r>
              <a:rPr lang="ko-KR" altLang="ko-KR" sz="1000" dirty="0" err="1"/>
              <a:t>bin</a:t>
            </a:r>
            <a:r>
              <a:rPr lang="ko-KR" altLang="ko-KR" sz="1000" dirty="0"/>
              <a:t>:$CATALINA_HOME/</a:t>
            </a:r>
            <a:r>
              <a:rPr lang="ko-KR" altLang="ko-KR" sz="1000" dirty="0" err="1"/>
              <a:t>bin</a:t>
            </a:r>
            <a:endParaRPr lang="ko-KR" altLang="ko-KR" sz="1000" dirty="0"/>
          </a:p>
          <a:p>
            <a:pPr>
              <a:lnSpc>
                <a:spcPct val="150000"/>
              </a:lnSpc>
            </a:pPr>
            <a:endParaRPr lang="en-US" altLang="ko-KR" sz="1000" b="1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5. source /</a:t>
            </a:r>
            <a:r>
              <a:rPr lang="en-US" altLang="ko-KR" sz="1000" dirty="0" err="1">
                <a:latin typeface="나눔 스퀘어"/>
              </a:rPr>
              <a:t>etc</a:t>
            </a:r>
            <a:r>
              <a:rPr lang="en-US" altLang="ko-KR" sz="1000" dirty="0">
                <a:latin typeface="나눔 스퀘어"/>
              </a:rPr>
              <a:t>/profile 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6. driver</a:t>
            </a:r>
            <a:r>
              <a:rPr lang="ko-KR" altLang="en-US" sz="1000" dirty="0">
                <a:latin typeface="나눔 스퀘어"/>
              </a:rPr>
              <a:t>가 사용할 수 있는 상태인지 확인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# </a:t>
            </a:r>
            <a:r>
              <a:rPr lang="en-US" altLang="ko-KR" sz="1000" dirty="0" err="1">
                <a:latin typeface="나눔 스퀘어"/>
              </a:rPr>
              <a:t>javap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en-US" altLang="ko-KR" sz="1000" dirty="0" err="1">
                <a:latin typeface="나눔 스퀘어"/>
              </a:rPr>
              <a:t>com.mysql.jdbc.Driver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Compiled from "</a:t>
            </a:r>
            <a:r>
              <a:rPr lang="en-US" altLang="ko-KR" sz="1000" dirty="0" err="1">
                <a:latin typeface="나눔 스퀘어"/>
              </a:rPr>
              <a:t>Driver.java</a:t>
            </a:r>
            <a:r>
              <a:rPr lang="en-US" altLang="ko-KR" sz="1000" dirty="0">
                <a:latin typeface="나눔 스퀘어"/>
              </a:rPr>
              <a:t>"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public class </a:t>
            </a:r>
            <a:r>
              <a:rPr lang="en-US" altLang="ko-KR" sz="1000" dirty="0" err="1">
                <a:latin typeface="나눔 스퀘어"/>
              </a:rPr>
              <a:t>com.mysql.jdbc.Driver</a:t>
            </a:r>
            <a:r>
              <a:rPr lang="en-US" altLang="ko-KR" sz="1000" dirty="0">
                <a:latin typeface="나눔 스퀘어"/>
              </a:rPr>
              <a:t> extends </a:t>
            </a:r>
            <a:r>
              <a:rPr lang="en-US" altLang="ko-KR" sz="1000" dirty="0" err="1">
                <a:latin typeface="나눔 스퀘어"/>
              </a:rPr>
              <a:t>com.mysql.cj.jdbc.Driver</a:t>
            </a:r>
            <a:r>
              <a:rPr lang="en-US" altLang="ko-KR" sz="1000" dirty="0">
                <a:latin typeface="나눔 스퀘어"/>
              </a:rPr>
              <a:t> {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public </a:t>
            </a:r>
            <a:r>
              <a:rPr lang="en-US" altLang="ko-KR" sz="1000" dirty="0" err="1">
                <a:latin typeface="나눔 스퀘어"/>
              </a:rPr>
              <a:t>com.mysql.jdbc.Driver</a:t>
            </a:r>
            <a:r>
              <a:rPr lang="en-US" altLang="ko-KR" sz="1000" dirty="0">
                <a:latin typeface="나눔 스퀘어"/>
              </a:rPr>
              <a:t>() throws </a:t>
            </a:r>
            <a:r>
              <a:rPr lang="en-US" altLang="ko-KR" sz="1000" dirty="0" err="1">
                <a:latin typeface="나눔 스퀘어"/>
              </a:rPr>
              <a:t>java.sql.SQLException</a:t>
            </a:r>
            <a:r>
              <a:rPr lang="en-US" altLang="ko-KR" sz="1000" dirty="0">
                <a:latin typeface="나눔 스퀘어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  static {};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나눔 스퀘어"/>
              </a:rPr>
              <a:t>참조 </a:t>
            </a:r>
            <a:r>
              <a:rPr lang="en-US" altLang="ko-KR" sz="1000" dirty="0">
                <a:latin typeface="나눔 스퀘어"/>
              </a:rPr>
              <a:t>: </a:t>
            </a:r>
            <a:r>
              <a:rPr lang="en-US" altLang="ko-KR" sz="1000" dirty="0" err="1">
                <a:latin typeface="나눔 스퀘어"/>
              </a:rPr>
              <a:t>Javap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실행 에러발생시 </a:t>
            </a:r>
            <a:r>
              <a:rPr lang="ko-KR" altLang="ko-KR" sz="1000" dirty="0" err="1"/>
              <a:t>jdk-devel</a:t>
            </a:r>
            <a:r>
              <a:rPr lang="en-US" altLang="ko-KR" sz="1000" dirty="0"/>
              <a:t> </a:t>
            </a:r>
            <a:r>
              <a:rPr lang="ko-KR" altLang="en-US" sz="1000" dirty="0"/>
              <a:t>패키지 </a:t>
            </a:r>
            <a:r>
              <a:rPr lang="ko-KR" altLang="en-US" sz="1000" dirty="0" err="1"/>
              <a:t>설치후</a:t>
            </a:r>
            <a:r>
              <a:rPr lang="ko-KR" altLang="en-US" sz="1000" dirty="0"/>
              <a:t> 재 실행</a:t>
            </a:r>
            <a:r>
              <a:rPr lang="en-US" altLang="ko-KR" sz="1000" dirty="0"/>
              <a:t>..</a:t>
            </a:r>
            <a:endParaRPr lang="ko-KR" altLang="ko-KR" sz="1000" dirty="0"/>
          </a:p>
        </p:txBody>
      </p:sp>
    </p:spTree>
    <p:extLst>
      <p:ext uri="{BB962C8B-B14F-4D97-AF65-F5344CB8AC3E}">
        <p14:creationId xmlns:p14="http://schemas.microsoft.com/office/powerpoint/2010/main" val="4294605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1653017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6. test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용 </a:t>
            </a:r>
            <a:r>
              <a:rPr lang="en-US" altLang="ko-KR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jsp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862616" y="909444"/>
            <a:ext cx="8257010" cy="8263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&lt;%@ page language="java" </a:t>
            </a:r>
            <a:r>
              <a:rPr lang="en-US" altLang="ko-KR" sz="800" dirty="0" err="1">
                <a:latin typeface="나눔 스퀘어"/>
              </a:rPr>
              <a:t>contentType</a:t>
            </a:r>
            <a:r>
              <a:rPr lang="en-US" altLang="ko-KR" sz="800" dirty="0">
                <a:latin typeface="나눔 스퀘어"/>
              </a:rPr>
              <a:t>="text/html; charset=</a:t>
            </a:r>
            <a:r>
              <a:rPr lang="en-US" altLang="ko-KR" sz="800" dirty="0" err="1">
                <a:latin typeface="나눔 스퀘어"/>
              </a:rPr>
              <a:t>UTF</a:t>
            </a:r>
            <a:r>
              <a:rPr lang="en-US" altLang="ko-KR" sz="800" dirty="0">
                <a:latin typeface="나눔 스퀘어"/>
              </a:rPr>
              <a:t>-8"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</a:t>
            </a:r>
            <a:r>
              <a:rPr lang="en-US" altLang="ko-KR" sz="800" dirty="0" err="1">
                <a:latin typeface="나눔 스퀘어"/>
              </a:rPr>
              <a:t>pageEncoding</a:t>
            </a:r>
            <a:r>
              <a:rPr lang="en-US" altLang="ko-KR" sz="800" dirty="0">
                <a:latin typeface="나눔 스퀘어"/>
              </a:rPr>
              <a:t>="</a:t>
            </a:r>
            <a:r>
              <a:rPr lang="en-US" altLang="ko-KR" sz="800" dirty="0" err="1">
                <a:latin typeface="나눔 스퀘어"/>
              </a:rPr>
              <a:t>UTF</a:t>
            </a:r>
            <a:r>
              <a:rPr lang="en-US" altLang="ko-KR" sz="800" dirty="0">
                <a:latin typeface="나눔 스퀘어"/>
              </a:rPr>
              <a:t>-8" import="</a:t>
            </a:r>
            <a:r>
              <a:rPr lang="en-US" altLang="ko-KR" sz="800" dirty="0" err="1">
                <a:latin typeface="나눔 스퀘어"/>
              </a:rPr>
              <a:t>java.sql</a:t>
            </a:r>
            <a:r>
              <a:rPr lang="en-US" altLang="ko-KR" sz="800" dirty="0">
                <a:latin typeface="나눔 스퀘어"/>
              </a:rPr>
              <a:t>.*"%&gt;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&lt;!</a:t>
            </a:r>
            <a:r>
              <a:rPr lang="en-US" altLang="ko-KR" sz="800" dirty="0" err="1">
                <a:latin typeface="나눔 스퀘어"/>
              </a:rPr>
              <a:t>DOCTYPE</a:t>
            </a:r>
            <a:r>
              <a:rPr lang="en-US" altLang="ko-KR" sz="800" dirty="0">
                <a:latin typeface="나눔 스퀘어"/>
              </a:rPr>
              <a:t> html PUBLIC "-//</a:t>
            </a:r>
            <a:r>
              <a:rPr lang="en-US" altLang="ko-KR" sz="800" dirty="0" err="1">
                <a:latin typeface="나눔 스퀘어"/>
              </a:rPr>
              <a:t>W3C</a:t>
            </a:r>
            <a:r>
              <a:rPr lang="en-US" altLang="ko-KR" sz="800" dirty="0">
                <a:latin typeface="나눔 스퀘어"/>
              </a:rPr>
              <a:t>//DTD HTML 4.01 Transitional//</a:t>
            </a:r>
            <a:r>
              <a:rPr lang="en-US" altLang="ko-KR" sz="800" dirty="0" err="1">
                <a:latin typeface="나눔 스퀘어"/>
              </a:rPr>
              <a:t>EN</a:t>
            </a:r>
            <a:r>
              <a:rPr lang="en-US" altLang="ko-KR" sz="800" dirty="0">
                <a:latin typeface="나눔 스퀘어"/>
              </a:rPr>
              <a:t>" "http://</a:t>
            </a:r>
            <a:r>
              <a:rPr lang="en-US" altLang="ko-KR" sz="800" dirty="0" err="1">
                <a:latin typeface="나눔 스퀘어"/>
              </a:rPr>
              <a:t>www.w3.org</a:t>
            </a:r>
            <a:r>
              <a:rPr lang="en-US" altLang="ko-KR" sz="800" dirty="0">
                <a:latin typeface="나눔 스퀘어"/>
              </a:rPr>
              <a:t>/</a:t>
            </a:r>
            <a:r>
              <a:rPr lang="en-US" altLang="ko-KR" sz="800" dirty="0" err="1">
                <a:latin typeface="나눔 스퀘어"/>
              </a:rPr>
              <a:t>TR</a:t>
            </a:r>
            <a:r>
              <a:rPr lang="en-US" altLang="ko-KR" sz="800" dirty="0">
                <a:latin typeface="나눔 스퀘어"/>
              </a:rPr>
              <a:t>/</a:t>
            </a:r>
            <a:r>
              <a:rPr lang="en-US" altLang="ko-KR" sz="800" dirty="0" err="1">
                <a:latin typeface="나눔 스퀘어"/>
              </a:rPr>
              <a:t>html4</a:t>
            </a:r>
            <a:r>
              <a:rPr lang="en-US" altLang="ko-KR" sz="800" dirty="0">
                <a:latin typeface="나눔 스퀘어"/>
              </a:rPr>
              <a:t>/</a:t>
            </a:r>
            <a:r>
              <a:rPr lang="en-US" altLang="ko-KR" sz="800" dirty="0" err="1">
                <a:latin typeface="나눔 스퀘어"/>
              </a:rPr>
              <a:t>loose.dtd</a:t>
            </a:r>
            <a:r>
              <a:rPr lang="en-US" altLang="ko-KR" sz="800" dirty="0">
                <a:latin typeface="나눔 스퀘어"/>
              </a:rPr>
              <a:t>"&gt;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&lt;html&gt;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&lt;head&gt;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&lt;meta http-</a:t>
            </a:r>
            <a:r>
              <a:rPr lang="en-US" altLang="ko-KR" sz="800" dirty="0" err="1">
                <a:latin typeface="나눔 스퀘어"/>
              </a:rPr>
              <a:t>equiv</a:t>
            </a:r>
            <a:r>
              <a:rPr lang="en-US" altLang="ko-KR" sz="800" dirty="0">
                <a:latin typeface="나눔 스퀘어"/>
              </a:rPr>
              <a:t>="Content-Type" content="text/html; charset=</a:t>
            </a:r>
            <a:r>
              <a:rPr lang="en-US" altLang="ko-KR" sz="800" dirty="0" err="1">
                <a:latin typeface="나눔 스퀘어"/>
              </a:rPr>
              <a:t>UTF</a:t>
            </a:r>
            <a:r>
              <a:rPr lang="en-US" altLang="ko-KR" sz="800" dirty="0">
                <a:latin typeface="나눔 스퀘어"/>
              </a:rPr>
              <a:t>-8"&gt;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&lt;title&gt;DB Connection Test&lt;/title&gt;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&lt;/head&gt;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&lt;body&gt;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&lt;%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String </a:t>
            </a:r>
            <a:r>
              <a:rPr lang="en-US" altLang="ko-KR" sz="800" dirty="0" err="1">
                <a:latin typeface="나눔 스퀘어"/>
              </a:rPr>
              <a:t>DB_URL</a:t>
            </a:r>
            <a:r>
              <a:rPr lang="en-US" altLang="ko-KR" sz="800" dirty="0">
                <a:latin typeface="나눔 스퀘어"/>
              </a:rPr>
              <a:t> = "</a:t>
            </a:r>
            <a:r>
              <a:rPr lang="en-US" altLang="ko-KR" sz="800" dirty="0" err="1">
                <a:latin typeface="나눔 스퀘어"/>
              </a:rPr>
              <a:t>jdbc:</a:t>
            </a:r>
            <a:r>
              <a:rPr lang="en-US" altLang="ko-KR" sz="800" err="1">
                <a:latin typeface="나눔 스퀘어"/>
              </a:rPr>
              <a:t>mysql</a:t>
            </a:r>
            <a:r>
              <a:rPr lang="en-US" altLang="ko-KR" sz="800">
                <a:latin typeface="나눔 스퀘어"/>
              </a:rPr>
              <a:t>://192.168.20.7:3306</a:t>
            </a:r>
            <a:r>
              <a:rPr lang="en-US" altLang="ko-KR" sz="800" dirty="0">
                <a:latin typeface="나눔 스퀘어"/>
              </a:rPr>
              <a:t>/account";   //database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String </a:t>
            </a:r>
            <a:r>
              <a:rPr lang="en-US" altLang="ko-KR" sz="800" dirty="0" err="1">
                <a:latin typeface="나눔 스퀘어"/>
              </a:rPr>
              <a:t>DB_USER</a:t>
            </a:r>
            <a:r>
              <a:rPr lang="en-US" altLang="ko-KR" sz="800" dirty="0">
                <a:latin typeface="나눔 스퀘어"/>
              </a:rPr>
              <a:t> </a:t>
            </a:r>
            <a:r>
              <a:rPr lang="en-US" altLang="ko-KR" sz="800">
                <a:latin typeface="나눔 스퀘어"/>
              </a:rPr>
              <a:t>= "admin</a:t>
            </a:r>
            <a:r>
              <a:rPr lang="en-US" altLang="ko-KR" sz="800" dirty="0">
                <a:latin typeface="나눔 스퀘어"/>
              </a:rPr>
              <a:t>";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String </a:t>
            </a:r>
            <a:r>
              <a:rPr lang="en-US" altLang="ko-KR" sz="800" dirty="0" err="1">
                <a:latin typeface="나눔 스퀘어"/>
              </a:rPr>
              <a:t>DB_PASSWORD</a:t>
            </a:r>
            <a:r>
              <a:rPr lang="en-US" altLang="ko-KR" sz="800" dirty="0">
                <a:latin typeface="나눔 스퀘어"/>
              </a:rPr>
              <a:t> = "</a:t>
            </a:r>
            <a:r>
              <a:rPr lang="en-US" altLang="ko-KR" sz="800" dirty="0" err="1">
                <a:latin typeface="나눔 스퀘어"/>
              </a:rPr>
              <a:t>ncp</a:t>
            </a:r>
            <a:r>
              <a:rPr lang="en-US" altLang="ko-KR" sz="800" dirty="0">
                <a:latin typeface="나눔 스퀘어"/>
              </a:rPr>
              <a:t>!@#123";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Connection conn;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Statement </a:t>
            </a:r>
            <a:r>
              <a:rPr lang="en-US" altLang="ko-KR" sz="800" dirty="0" err="1">
                <a:latin typeface="나눔 스퀘어"/>
              </a:rPr>
              <a:t>stmt</a:t>
            </a:r>
            <a:r>
              <a:rPr lang="en-US" altLang="ko-KR" sz="800" dirty="0">
                <a:latin typeface="나눔 스퀘어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</a:t>
            </a:r>
            <a:r>
              <a:rPr lang="en-US" altLang="ko-KR" sz="800" dirty="0" err="1">
                <a:latin typeface="나눔 스퀘어"/>
              </a:rPr>
              <a:t>PreparedStatement</a:t>
            </a:r>
            <a:r>
              <a:rPr lang="en-US" altLang="ko-KR" sz="800" dirty="0">
                <a:latin typeface="나눔 스퀘어"/>
              </a:rPr>
              <a:t> </a:t>
            </a:r>
            <a:r>
              <a:rPr lang="en-US" altLang="ko-KR" sz="800" dirty="0" err="1">
                <a:latin typeface="나눔 스퀘어"/>
              </a:rPr>
              <a:t>ps</a:t>
            </a:r>
            <a:r>
              <a:rPr lang="en-US" altLang="ko-KR" sz="800" dirty="0">
                <a:latin typeface="나눔 스퀘어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</a:t>
            </a:r>
            <a:r>
              <a:rPr lang="en-US" altLang="ko-KR" sz="800" dirty="0" err="1">
                <a:latin typeface="나눔 스퀘어"/>
              </a:rPr>
              <a:t>ResultSet</a:t>
            </a:r>
            <a:r>
              <a:rPr lang="en-US" altLang="ko-KR" sz="800" dirty="0">
                <a:latin typeface="나눔 스퀘어"/>
              </a:rPr>
              <a:t> </a:t>
            </a:r>
            <a:r>
              <a:rPr lang="en-US" altLang="ko-KR" sz="800" dirty="0" err="1">
                <a:latin typeface="나눔 스퀘어"/>
              </a:rPr>
              <a:t>rs</a:t>
            </a:r>
            <a:r>
              <a:rPr lang="en-US" altLang="ko-KR" sz="800" dirty="0">
                <a:latin typeface="나눔 스퀘어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try {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</a:t>
            </a:r>
            <a:r>
              <a:rPr lang="en-US" altLang="ko-KR" sz="800" dirty="0" err="1">
                <a:latin typeface="나눔 스퀘어"/>
              </a:rPr>
              <a:t>Class.forName</a:t>
            </a:r>
            <a:r>
              <a:rPr lang="en-US" altLang="ko-KR" sz="800" dirty="0">
                <a:latin typeface="나눔 스퀘어"/>
              </a:rPr>
              <a:t>("</a:t>
            </a:r>
            <a:r>
              <a:rPr lang="en-US" altLang="ko-KR" sz="800" dirty="0" err="1">
                <a:latin typeface="나눔 스퀘어"/>
              </a:rPr>
              <a:t>com.mysql.cj.jdbc.Driver</a:t>
            </a:r>
            <a:r>
              <a:rPr lang="en-US" altLang="ko-KR" sz="800" dirty="0">
                <a:latin typeface="나눔 스퀘어"/>
              </a:rPr>
              <a:t>");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conn = </a:t>
            </a:r>
            <a:r>
              <a:rPr lang="en-US" altLang="ko-KR" sz="800" dirty="0" err="1">
                <a:latin typeface="나눔 스퀘어"/>
              </a:rPr>
              <a:t>DriverManager.getConnection</a:t>
            </a:r>
            <a:r>
              <a:rPr lang="en-US" altLang="ko-KR" sz="800" dirty="0">
                <a:latin typeface="나눔 스퀘어"/>
              </a:rPr>
              <a:t>(</a:t>
            </a:r>
            <a:r>
              <a:rPr lang="en-US" altLang="ko-KR" sz="800" dirty="0" err="1">
                <a:latin typeface="나눔 스퀘어"/>
              </a:rPr>
              <a:t>DB_URL</a:t>
            </a:r>
            <a:r>
              <a:rPr lang="en-US" altLang="ko-KR" sz="800" dirty="0">
                <a:latin typeface="나눔 스퀘어"/>
              </a:rPr>
              <a:t>, </a:t>
            </a:r>
            <a:r>
              <a:rPr lang="en-US" altLang="ko-KR" sz="800" dirty="0" err="1">
                <a:latin typeface="나눔 스퀘어"/>
              </a:rPr>
              <a:t>DB_USER</a:t>
            </a:r>
            <a:r>
              <a:rPr lang="en-US" altLang="ko-KR" sz="800" dirty="0">
                <a:latin typeface="나눔 스퀘어"/>
              </a:rPr>
              <a:t>, </a:t>
            </a:r>
            <a:r>
              <a:rPr lang="en-US" altLang="ko-KR" sz="800" dirty="0" err="1">
                <a:latin typeface="나눔 스퀘어"/>
              </a:rPr>
              <a:t>DB_PASSWORD</a:t>
            </a:r>
            <a:r>
              <a:rPr lang="en-US" altLang="ko-KR" sz="800" dirty="0">
                <a:latin typeface="나눔 스퀘어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</a:t>
            </a:r>
            <a:r>
              <a:rPr lang="en-US" altLang="ko-KR" sz="800" dirty="0" err="1">
                <a:latin typeface="나눔 스퀘어"/>
              </a:rPr>
              <a:t>stmt</a:t>
            </a:r>
            <a:r>
              <a:rPr lang="en-US" altLang="ko-KR" sz="800" dirty="0">
                <a:latin typeface="나눔 스퀘어"/>
              </a:rPr>
              <a:t> = </a:t>
            </a:r>
            <a:r>
              <a:rPr lang="en-US" altLang="ko-KR" sz="800" dirty="0" err="1">
                <a:latin typeface="나눔 스퀘어"/>
              </a:rPr>
              <a:t>conn.createStatement</a:t>
            </a:r>
            <a:r>
              <a:rPr lang="en-US" altLang="ko-KR" sz="800" dirty="0">
                <a:latin typeface="나눔 스퀘어"/>
              </a:rPr>
              <a:t>();</a:t>
            </a:r>
          </a:p>
          <a:p>
            <a:pPr>
              <a:lnSpc>
                <a:spcPct val="150000"/>
              </a:lnSpc>
            </a:pPr>
            <a:endParaRPr lang="en-US" altLang="ko-KR" sz="8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/* SQL </a:t>
            </a:r>
            <a:r>
              <a:rPr lang="ko-KR" altLang="en-US" sz="800" dirty="0">
                <a:latin typeface="나눔 스퀘어"/>
              </a:rPr>
              <a:t>처리 코드 추가 부분 *</a:t>
            </a:r>
            <a:r>
              <a:rPr lang="en-US" altLang="ko-KR" sz="800" dirty="0">
                <a:latin typeface="나눔 스퀘어"/>
              </a:rPr>
              <a:t>/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</a:t>
            </a:r>
            <a:r>
              <a:rPr lang="en-US" altLang="ko-KR" sz="800" dirty="0" err="1">
                <a:latin typeface="나눔 스퀘어"/>
              </a:rPr>
              <a:t>ps</a:t>
            </a:r>
            <a:r>
              <a:rPr lang="en-US" altLang="ko-KR" sz="800" dirty="0">
                <a:latin typeface="나눔 스퀘어"/>
              </a:rPr>
              <a:t> = </a:t>
            </a:r>
            <a:r>
              <a:rPr lang="en-US" altLang="ko-KR" sz="800" dirty="0" err="1">
                <a:latin typeface="나눔 스퀘어"/>
              </a:rPr>
              <a:t>conn.prepareStatement</a:t>
            </a:r>
            <a:r>
              <a:rPr lang="en-US" altLang="ko-KR" sz="800" dirty="0">
                <a:latin typeface="나눔 스퀘어"/>
              </a:rPr>
              <a:t>("SELECT * </a:t>
            </a:r>
            <a:r>
              <a:rPr lang="en-US" altLang="ko-KR" sz="800">
                <a:latin typeface="나눔 스퀘어"/>
              </a:rPr>
              <a:t>FROM customers</a:t>
            </a:r>
            <a:r>
              <a:rPr lang="en-US" altLang="ko-KR" sz="800" dirty="0">
                <a:latin typeface="나눔 스퀘어"/>
              </a:rPr>
              <a:t>;"); //Table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</a:t>
            </a:r>
            <a:r>
              <a:rPr lang="en-US" altLang="ko-KR" sz="800" dirty="0" err="1">
                <a:latin typeface="나눔 스퀘어"/>
              </a:rPr>
              <a:t>rs</a:t>
            </a:r>
            <a:r>
              <a:rPr lang="en-US" altLang="ko-KR" sz="800" dirty="0">
                <a:latin typeface="나눔 스퀘어"/>
              </a:rPr>
              <a:t> = </a:t>
            </a:r>
            <a:r>
              <a:rPr lang="en-US" altLang="ko-KR" sz="800" dirty="0" err="1">
                <a:latin typeface="나눔 스퀘어"/>
              </a:rPr>
              <a:t>ps.executeQuery</a:t>
            </a:r>
            <a:r>
              <a:rPr lang="en-US" altLang="ko-KR" sz="800" dirty="0">
                <a:latin typeface="나눔 스퀘어"/>
              </a:rPr>
              <a:t>();</a:t>
            </a:r>
          </a:p>
          <a:p>
            <a:pPr>
              <a:lnSpc>
                <a:spcPct val="150000"/>
              </a:lnSpc>
            </a:pPr>
            <a:endParaRPr lang="en-US" altLang="ko-KR" sz="8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while(</a:t>
            </a:r>
            <a:r>
              <a:rPr lang="en-US" altLang="ko-KR" sz="800" dirty="0" err="1">
                <a:latin typeface="나눔 스퀘어"/>
              </a:rPr>
              <a:t>rs.next</a:t>
            </a:r>
            <a:r>
              <a:rPr lang="en-US" altLang="ko-KR" sz="800" dirty="0">
                <a:latin typeface="나눔 스퀘어"/>
              </a:rPr>
              <a:t>()){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    </a:t>
            </a:r>
            <a:r>
              <a:rPr lang="en-US" altLang="ko-KR" sz="800" dirty="0" err="1">
                <a:latin typeface="나눔 스퀘어"/>
              </a:rPr>
              <a:t>out.println</a:t>
            </a:r>
            <a:r>
              <a:rPr lang="en-US" altLang="ko-KR" sz="800" dirty="0">
                <a:latin typeface="나눔 스퀘어"/>
              </a:rPr>
              <a:t>(</a:t>
            </a:r>
            <a:r>
              <a:rPr lang="en-US" altLang="ko-KR" sz="800" dirty="0" err="1">
                <a:latin typeface="나눔 스퀘어"/>
              </a:rPr>
              <a:t>rs.getString</a:t>
            </a:r>
            <a:r>
              <a:rPr lang="en-US" altLang="ko-KR" sz="800" dirty="0">
                <a:latin typeface="나눔 스퀘어"/>
              </a:rPr>
              <a:t>(1)+"&amp;</a:t>
            </a:r>
            <a:r>
              <a:rPr lang="en-US" altLang="ko-KR" sz="800" dirty="0" err="1">
                <a:latin typeface="나눔 스퀘어"/>
              </a:rPr>
              <a:t>nbsp</a:t>
            </a:r>
            <a:r>
              <a:rPr lang="en-US" altLang="ko-KR" sz="800" dirty="0">
                <a:latin typeface="나눔 스퀘어"/>
              </a:rPr>
              <a:t>"+</a:t>
            </a:r>
            <a:r>
              <a:rPr lang="en-US" altLang="ko-KR" sz="800" dirty="0" err="1">
                <a:latin typeface="나눔 스퀘어"/>
              </a:rPr>
              <a:t>rs.getString</a:t>
            </a:r>
            <a:r>
              <a:rPr lang="en-US" altLang="ko-KR" sz="800" dirty="0">
                <a:latin typeface="나눔 스퀘어"/>
              </a:rPr>
              <a:t>(2)+"&amp;</a:t>
            </a:r>
            <a:r>
              <a:rPr lang="en-US" altLang="ko-KR" sz="800" dirty="0" err="1">
                <a:latin typeface="나눔 스퀘어"/>
              </a:rPr>
              <a:t>nbsp</a:t>
            </a:r>
            <a:r>
              <a:rPr lang="en-US" altLang="ko-KR" sz="800" dirty="0">
                <a:latin typeface="나눔 스퀘어"/>
              </a:rPr>
              <a:t>"+</a:t>
            </a:r>
            <a:r>
              <a:rPr lang="en-US" altLang="ko-KR" sz="800" dirty="0" err="1">
                <a:latin typeface="나눔 스퀘어"/>
              </a:rPr>
              <a:t>rs.getString</a:t>
            </a:r>
            <a:r>
              <a:rPr lang="en-US" altLang="ko-KR" sz="800" dirty="0">
                <a:latin typeface="나눔 스퀘어"/>
              </a:rPr>
              <a:t>(3)+"&lt;</a:t>
            </a:r>
            <a:r>
              <a:rPr lang="en-US" altLang="ko-KR" sz="800" dirty="0" err="1">
                <a:latin typeface="나눔 스퀘어"/>
              </a:rPr>
              <a:t>br</a:t>
            </a:r>
            <a:r>
              <a:rPr lang="en-US" altLang="ko-KR" sz="800" dirty="0">
                <a:latin typeface="나눔 스퀘어"/>
              </a:rPr>
              <a:t> /&gt;");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} 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</a:t>
            </a:r>
            <a:r>
              <a:rPr lang="en-US" altLang="ko-KR" sz="800" dirty="0" err="1">
                <a:latin typeface="나눔 스퀘어"/>
              </a:rPr>
              <a:t>conn.close</a:t>
            </a:r>
            <a:r>
              <a:rPr lang="en-US" altLang="ko-KR" sz="800" dirty="0">
                <a:latin typeface="나눔 스퀘어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</a:t>
            </a:r>
            <a:r>
              <a:rPr lang="en-US" altLang="ko-KR" sz="800" dirty="0" err="1">
                <a:latin typeface="나눔 스퀘어"/>
              </a:rPr>
              <a:t>out.println</a:t>
            </a:r>
            <a:r>
              <a:rPr lang="en-US" altLang="ko-KR" sz="800" dirty="0">
                <a:latin typeface="나눔 스퀘어"/>
              </a:rPr>
              <a:t>("MySQL </a:t>
            </a:r>
            <a:r>
              <a:rPr lang="en-US" altLang="ko-KR" sz="800" dirty="0" err="1">
                <a:latin typeface="나눔 스퀘어"/>
              </a:rPr>
              <a:t>JDBC</a:t>
            </a:r>
            <a:r>
              <a:rPr lang="en-US" altLang="ko-KR" sz="800" dirty="0">
                <a:latin typeface="나눔 스퀘어"/>
              </a:rPr>
              <a:t> Driver Connection Test Success!!!");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} catch (Exception e) {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       </a:t>
            </a:r>
            <a:r>
              <a:rPr lang="en-US" altLang="ko-KR" sz="800" dirty="0" err="1">
                <a:latin typeface="나눔 스퀘어"/>
              </a:rPr>
              <a:t>out.println</a:t>
            </a:r>
            <a:r>
              <a:rPr lang="en-US" altLang="ko-KR" sz="800" dirty="0">
                <a:latin typeface="나눔 스퀘어"/>
              </a:rPr>
              <a:t>(</a:t>
            </a:r>
            <a:r>
              <a:rPr lang="en-US" altLang="ko-KR" sz="800" dirty="0" err="1">
                <a:latin typeface="나눔 스퀘어"/>
              </a:rPr>
              <a:t>e.getMessage</a:t>
            </a:r>
            <a:r>
              <a:rPr lang="en-US" altLang="ko-KR" sz="800" dirty="0">
                <a:latin typeface="나눔 스퀘어"/>
              </a:rPr>
              <a:t>());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       }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       %&gt;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&lt;/body&gt;</a:t>
            </a:r>
          </a:p>
          <a:p>
            <a:pPr>
              <a:lnSpc>
                <a:spcPct val="150000"/>
              </a:lnSpc>
            </a:pPr>
            <a:r>
              <a:rPr lang="en-US" altLang="ko-KR" sz="800" dirty="0">
                <a:latin typeface="나눔 스퀘어"/>
              </a:rPr>
              <a:t>&lt;/html&gt;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ko-KR" sz="800" dirty="0">
              <a:latin typeface="나눔 스퀘어"/>
            </a:endParaRP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br>
              <a:rPr lang="en-US" altLang="ko-KR" sz="1000" dirty="0">
                <a:latin typeface="나눔 스퀘어"/>
              </a:rPr>
            </a:br>
            <a:br>
              <a:rPr lang="en-US" altLang="ko-KR" sz="1000" dirty="0">
                <a:latin typeface="나눔 스퀘어"/>
              </a:rPr>
            </a:b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2232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 dirty="0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 dirty="0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870751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[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참고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]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862615" y="909444"/>
            <a:ext cx="1040653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000" dirty="0">
                <a:latin typeface="나눔 스퀘어"/>
              </a:rPr>
              <a:t>최신 버전이라면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연결에 두가지 주의 해 주셔야 합니다</a:t>
            </a:r>
            <a:r>
              <a:rPr lang="en-US" altLang="ko-KR" sz="1000" dirty="0">
                <a:latin typeface="나눔 스퀘어"/>
              </a:rPr>
              <a:t>. CVE-2020-1938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연결 </a:t>
            </a:r>
            <a:r>
              <a:rPr lang="ko-KR" altLang="en-US" sz="1000" dirty="0" err="1">
                <a:latin typeface="나눔 스퀘어"/>
              </a:rPr>
              <a:t>관령</a:t>
            </a:r>
            <a:r>
              <a:rPr lang="ko-KR" altLang="en-US" sz="1000" dirty="0">
                <a:latin typeface="나눔 스퀘어"/>
              </a:rPr>
              <a:t> 이슈 때문에 아래 버전 부터 변경 사항이 있습니다</a:t>
            </a:r>
            <a:r>
              <a:rPr lang="en-US" altLang="ko-KR" sz="1000" dirty="0">
                <a:latin typeface="나눔 스퀘어"/>
              </a:rPr>
              <a:t>.</a:t>
            </a:r>
            <a:br>
              <a:rPr lang="ko-KR" altLang="en-US" sz="1000" dirty="0">
                <a:latin typeface="나눔 스퀘어"/>
              </a:rPr>
            </a:br>
            <a:br>
              <a:rPr lang="ko-KR" altLang="en-US" sz="1000" dirty="0">
                <a:latin typeface="나눔 스퀘어"/>
              </a:rPr>
            </a:br>
            <a:r>
              <a:rPr lang="en-US" altLang="ko-KR" sz="1000" dirty="0">
                <a:latin typeface="나눔 스퀘어"/>
              </a:rPr>
              <a:t>7.0.100, 8.5.51, 9.0.31</a:t>
            </a:r>
            <a:br>
              <a:rPr lang="ko-KR" altLang="en-US" sz="1000" dirty="0">
                <a:latin typeface="나눔 스퀘어"/>
              </a:rPr>
            </a:br>
            <a:br>
              <a:rPr lang="ko-KR" altLang="en-US" sz="1000" dirty="0">
                <a:latin typeface="나눔 스퀘어"/>
              </a:rPr>
            </a:br>
            <a:r>
              <a:rPr lang="en-US" altLang="ko-KR" sz="1000" dirty="0">
                <a:latin typeface="나눔 스퀘어"/>
              </a:rPr>
              <a:t>1.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설정에서 </a:t>
            </a:r>
            <a:r>
              <a:rPr lang="en-US" altLang="ko-KR" sz="1000" dirty="0">
                <a:latin typeface="나눔 스퀘어"/>
              </a:rPr>
              <a:t>address </a:t>
            </a:r>
            <a:r>
              <a:rPr lang="ko-KR" altLang="en-US" sz="1000" dirty="0">
                <a:latin typeface="나눔 스퀘어"/>
              </a:rPr>
              <a:t>가 </a:t>
            </a:r>
            <a:r>
              <a:rPr lang="en-US" altLang="ko-KR" sz="1000" dirty="0">
                <a:latin typeface="나눔 스퀘어"/>
              </a:rPr>
              <a:t>localhost </a:t>
            </a:r>
            <a:r>
              <a:rPr lang="ko-KR" altLang="en-US" sz="1000" dirty="0">
                <a:latin typeface="나눔 스퀘어"/>
              </a:rPr>
              <a:t>가 기본이 됩니다</a:t>
            </a:r>
            <a:r>
              <a:rPr lang="en-US" altLang="ko-KR" sz="1000" dirty="0">
                <a:latin typeface="나눔 스퀘어"/>
              </a:rPr>
              <a:t>. address="::1" </a:t>
            </a:r>
            <a:r>
              <a:rPr lang="ko-KR" altLang="en-US" sz="1000" dirty="0">
                <a:latin typeface="나눔 스퀘어"/>
              </a:rPr>
              <a:t>또는 </a:t>
            </a:r>
            <a:r>
              <a:rPr lang="en-US" altLang="ko-KR" sz="1000" dirty="0">
                <a:latin typeface="나눔 스퀘어"/>
              </a:rPr>
              <a:t>address="127.0.0.1" </a:t>
            </a:r>
            <a:r>
              <a:rPr lang="ko-KR" altLang="en-US" sz="1000" dirty="0">
                <a:latin typeface="나눔 스퀘어"/>
              </a:rPr>
              <a:t>그러므로 </a:t>
            </a:r>
            <a:r>
              <a:rPr lang="en-US" altLang="ko-KR" sz="1000" dirty="0">
                <a:latin typeface="나눔 스퀘어"/>
              </a:rPr>
              <a:t>tomcat </a:t>
            </a:r>
            <a:r>
              <a:rPr lang="ko-KR" altLang="en-US" sz="1000" dirty="0">
                <a:latin typeface="나눔 스퀘어"/>
              </a:rPr>
              <a:t>서버와 </a:t>
            </a:r>
            <a:r>
              <a:rPr lang="en-US" altLang="ko-KR" sz="1000" dirty="0">
                <a:latin typeface="나눔 스퀘어"/>
              </a:rPr>
              <a:t>frontend </a:t>
            </a:r>
            <a:r>
              <a:rPr lang="ko-KR" altLang="en-US" sz="1000" dirty="0">
                <a:latin typeface="나눔 스퀘어"/>
              </a:rPr>
              <a:t>서버가 다른 호스트일 경우에는 </a:t>
            </a:r>
            <a:r>
              <a:rPr lang="en-US" altLang="ko-KR" sz="1000" dirty="0">
                <a:latin typeface="나눔 스퀘어"/>
              </a:rPr>
              <a:t>address="0.0.0.0" </a:t>
            </a:r>
            <a:r>
              <a:rPr lang="ko-KR" altLang="en-US" sz="1000" dirty="0">
                <a:latin typeface="나눔 스퀘어"/>
              </a:rPr>
              <a:t>과 같이 원격 연결이 가능 하도록 해 줘야 합니다</a:t>
            </a:r>
            <a:r>
              <a:rPr lang="en-US" altLang="ko-KR" sz="1000" dirty="0">
                <a:latin typeface="나눔 스퀘어"/>
              </a:rPr>
              <a:t>.</a:t>
            </a:r>
            <a:br>
              <a:rPr lang="ko-KR" altLang="en-US" sz="1000" dirty="0">
                <a:latin typeface="나눔 스퀘어"/>
              </a:rPr>
            </a:br>
            <a:br>
              <a:rPr lang="ko-KR" altLang="en-US" sz="1000" dirty="0">
                <a:latin typeface="나눔 스퀘어"/>
              </a:rPr>
            </a:br>
            <a:r>
              <a:rPr lang="en-US" altLang="ko-KR" sz="1000" dirty="0">
                <a:latin typeface="나눔 스퀘어"/>
              </a:rPr>
              <a:t>2. </a:t>
            </a:r>
            <a:r>
              <a:rPr lang="en-US" altLang="ko-KR" sz="1000" dirty="0" err="1">
                <a:latin typeface="나눔 스퀘어"/>
              </a:rPr>
              <a:t>requiredSecret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가 없어지고</a:t>
            </a:r>
            <a:r>
              <a:rPr lang="en-US" altLang="ko-KR" sz="1000" dirty="0">
                <a:latin typeface="나눔 스퀘어"/>
              </a:rPr>
              <a:t>, secret </a:t>
            </a:r>
            <a:r>
              <a:rPr lang="ko-KR" altLang="en-US" sz="1000" dirty="0">
                <a:latin typeface="나눔 스퀘어"/>
              </a:rPr>
              <a:t>과 </a:t>
            </a:r>
            <a:r>
              <a:rPr lang="en-US" altLang="ko-KR" sz="1000" dirty="0" err="1">
                <a:latin typeface="나눔 스퀘어"/>
              </a:rPr>
              <a:t>secretRequired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가 새로 생겼습니다</a:t>
            </a:r>
            <a:r>
              <a:rPr lang="en-US" altLang="ko-KR" sz="1000" dirty="0">
                <a:latin typeface="나눔 스퀘어"/>
              </a:rPr>
              <a:t>. </a:t>
            </a:r>
            <a:r>
              <a:rPr lang="en-US" altLang="ko-KR" sz="1000" dirty="0" err="1">
                <a:latin typeface="나눔 스퀘어"/>
              </a:rPr>
              <a:t>secretRequired</a:t>
            </a:r>
            <a:r>
              <a:rPr lang="en-US" altLang="ko-KR" sz="1000" dirty="0">
                <a:latin typeface="나눔 스퀘어"/>
              </a:rPr>
              <a:t>="true" </a:t>
            </a:r>
            <a:r>
              <a:rPr lang="ko-KR" altLang="en-US" sz="1000" dirty="0">
                <a:latin typeface="나눔 스퀘어"/>
              </a:rPr>
              <a:t>가 기본 값이기 때문에 </a:t>
            </a:r>
            <a:r>
              <a:rPr lang="en-US" altLang="ko-KR" sz="1000" dirty="0">
                <a:latin typeface="나눔 스퀘어"/>
              </a:rPr>
              <a:t>secret </a:t>
            </a:r>
            <a:r>
              <a:rPr lang="ko-KR" altLang="en-US" sz="1000" dirty="0">
                <a:latin typeface="나눔 스퀘어"/>
              </a:rPr>
              <a:t>설정이 없으면 </a:t>
            </a:r>
            <a:r>
              <a:rPr lang="en-US" altLang="ko-KR" sz="1000" dirty="0">
                <a:latin typeface="나눔 스퀘어"/>
              </a:rPr>
              <a:t>503 </a:t>
            </a:r>
            <a:r>
              <a:rPr lang="ko-KR" altLang="en-US" sz="1000" dirty="0">
                <a:latin typeface="나눔 스퀘어"/>
              </a:rPr>
              <a:t>또는 </a:t>
            </a:r>
            <a:r>
              <a:rPr lang="en-US" altLang="ko-KR" sz="1000" dirty="0">
                <a:latin typeface="나눔 스퀘어"/>
              </a:rPr>
              <a:t>403 </a:t>
            </a:r>
            <a:r>
              <a:rPr lang="ko-KR" altLang="en-US" sz="1000" dirty="0">
                <a:latin typeface="나눔 스퀘어"/>
              </a:rPr>
              <a:t>에러가 발생 합니다</a:t>
            </a:r>
            <a:r>
              <a:rPr lang="en-US" altLang="ko-KR" sz="1000" dirty="0">
                <a:latin typeface="나눔 스퀘어"/>
              </a:rPr>
              <a:t>. local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연결이라면 </a:t>
            </a:r>
            <a:r>
              <a:rPr lang="en-US" altLang="ko-KR" sz="1000" dirty="0" err="1">
                <a:latin typeface="나눔 스퀘어"/>
              </a:rPr>
              <a:t>secretRequired</a:t>
            </a:r>
            <a:r>
              <a:rPr lang="en-US" altLang="ko-KR" sz="1000" dirty="0">
                <a:latin typeface="나눔 스퀘어"/>
              </a:rPr>
              <a:t>="false" </a:t>
            </a:r>
            <a:r>
              <a:rPr lang="ko-KR" altLang="en-US" sz="1000" dirty="0">
                <a:latin typeface="나눔 스퀘어"/>
              </a:rPr>
              <a:t>설정을 해 주면 됩니다</a:t>
            </a:r>
            <a:r>
              <a:rPr lang="en-US" altLang="ko-KR" sz="1000" dirty="0">
                <a:latin typeface="나눔 스퀘어"/>
              </a:rPr>
              <a:t>.</a:t>
            </a:r>
            <a:br>
              <a:rPr lang="ko-KR" altLang="en-US" sz="1000" dirty="0">
                <a:latin typeface="나눔 스퀘어"/>
              </a:rPr>
            </a:br>
            <a:br>
              <a:rPr lang="ko-KR" altLang="en-US" sz="1000" dirty="0">
                <a:latin typeface="나눔 스퀘어"/>
              </a:rPr>
            </a:br>
            <a:r>
              <a:rPr lang="en-US" altLang="ko-KR" sz="1000" dirty="0">
                <a:latin typeface="나눔 스퀘어"/>
              </a:rPr>
              <a:t>secret </a:t>
            </a:r>
            <a:r>
              <a:rPr lang="ko-KR" altLang="en-US" sz="1000" dirty="0">
                <a:latin typeface="나눔 스퀘어"/>
              </a:rPr>
              <a:t>설정을 할 것이 아니라면</a:t>
            </a:r>
            <a:r>
              <a:rPr lang="en-US" altLang="ko-KR" sz="1000" dirty="0">
                <a:latin typeface="나눔 스퀘어"/>
              </a:rPr>
              <a:t>, tomcat</a:t>
            </a:r>
            <a:r>
              <a:rPr lang="ko-KR" altLang="en-US" sz="1000" dirty="0">
                <a:latin typeface="나눔 스퀘어"/>
              </a:rPr>
              <a:t>의 </a:t>
            </a:r>
            <a:r>
              <a:rPr lang="en-US" altLang="ko-KR" sz="1000" dirty="0" err="1">
                <a:latin typeface="나눔 스퀘어"/>
              </a:rPr>
              <a:t>server.xml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에서 </a:t>
            </a:r>
            <a:r>
              <a:rPr lang="en-US" altLang="ko-KR" sz="1000" dirty="0" err="1">
                <a:latin typeface="나눔 스퀘어"/>
              </a:rPr>
              <a:t>AJP</a:t>
            </a:r>
            <a:r>
              <a:rPr lang="en-US" altLang="ko-KR" sz="1000" dirty="0">
                <a:latin typeface="나눔 스퀘어"/>
              </a:rPr>
              <a:t>/1.3 </a:t>
            </a:r>
            <a:r>
              <a:rPr lang="ko-KR" altLang="en-US" sz="1000" dirty="0">
                <a:latin typeface="나눔 스퀘어"/>
              </a:rPr>
              <a:t>쪽 설정에 위의 사항만 반영해 주면 될 겁니다</a:t>
            </a:r>
            <a:r>
              <a:rPr lang="en-US" altLang="ko-KR" sz="1000" dirty="0">
                <a:latin typeface="나눔 스퀘어"/>
              </a:rPr>
              <a:t>. </a:t>
            </a:r>
            <a:r>
              <a:rPr lang="ko-KR" altLang="en-US" sz="1000" dirty="0">
                <a:latin typeface="나눔 스퀘어"/>
              </a:rPr>
              <a:t>위에 나열한 버전 하위 버전은 저도 모르겠습니다</a:t>
            </a:r>
            <a:r>
              <a:rPr lang="en-US" altLang="ko-KR" sz="1000" dirty="0">
                <a:latin typeface="나눔 스퀘어"/>
              </a:rPr>
              <a:t>. :)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나눔 스퀘어"/>
              </a:rPr>
              <a:t>단 여기서 현재 최신 버전은 </a:t>
            </a:r>
            <a:r>
              <a:rPr lang="en-US" altLang="ko-KR" sz="1000" dirty="0">
                <a:latin typeface="나눔 스퀘어"/>
              </a:rPr>
              <a:t>8.0 </a:t>
            </a:r>
            <a:r>
              <a:rPr lang="ko-KR" altLang="en-US" sz="1000" dirty="0">
                <a:latin typeface="나눔 스퀘어"/>
              </a:rPr>
              <a:t>버전은 </a:t>
            </a:r>
            <a:r>
              <a:rPr lang="en-US" altLang="ko-KR" sz="1000" dirty="0" err="1">
                <a:latin typeface="나눔 스퀘어"/>
              </a:rPr>
              <a:t>mysql</a:t>
            </a:r>
            <a:r>
              <a:rPr lang="en-US" altLang="ko-KR" sz="1000" dirty="0">
                <a:latin typeface="나눔 스퀘어"/>
              </a:rPr>
              <a:t> </a:t>
            </a:r>
            <a:r>
              <a:rPr lang="ko-KR" altLang="en-US" sz="1000" dirty="0">
                <a:latin typeface="나눔 스퀘어"/>
              </a:rPr>
              <a:t>버전이 </a:t>
            </a:r>
            <a:r>
              <a:rPr lang="en-US" altLang="ko-KR" sz="1000" dirty="0">
                <a:latin typeface="나눔 스퀘어"/>
              </a:rPr>
              <a:t>5.5 </a:t>
            </a:r>
            <a:r>
              <a:rPr lang="ko-KR" altLang="en-US" sz="1000" dirty="0">
                <a:latin typeface="나눔 스퀘어"/>
              </a:rPr>
              <a:t>이상은 </a:t>
            </a:r>
            <a:r>
              <a:rPr lang="en-US" altLang="ko-KR" sz="1000" dirty="0">
                <a:latin typeface="나눔 스퀘어"/>
              </a:rPr>
              <a:t>8.0 </a:t>
            </a:r>
            <a:r>
              <a:rPr lang="ko-KR" altLang="en-US" sz="1000" dirty="0">
                <a:latin typeface="나눔 스퀘어"/>
              </a:rPr>
              <a:t>버전을 이용하고 그 </a:t>
            </a:r>
            <a:r>
              <a:rPr lang="ko-KR" altLang="en-US" sz="1000" dirty="0" err="1">
                <a:latin typeface="나눔 스퀘어"/>
              </a:rPr>
              <a:t>이전버전은</a:t>
            </a:r>
            <a:endParaRPr lang="ko-KR" altLang="en-US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나눔 스퀘어"/>
              </a:rPr>
              <a:t>5.1.47 </a:t>
            </a:r>
            <a:r>
              <a:rPr lang="ko-KR" altLang="en-US" sz="1000" dirty="0">
                <a:latin typeface="나눔 스퀘어"/>
              </a:rPr>
              <a:t>버전을 이용하면 된다</a:t>
            </a: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나눔 스퀘어"/>
            </a:endParaRPr>
          </a:p>
          <a:p>
            <a:pPr>
              <a:lnSpc>
                <a:spcPct val="150000"/>
              </a:lnSpc>
            </a:pPr>
            <a:br>
              <a:rPr lang="en-US" altLang="ko-KR" sz="1000" dirty="0">
                <a:latin typeface="나눔 스퀘어"/>
              </a:rPr>
            </a:br>
            <a:br>
              <a:rPr lang="en-US" altLang="ko-KR" sz="1000" dirty="0">
                <a:latin typeface="나눔 스퀘어"/>
              </a:rPr>
            </a:br>
            <a:endParaRPr kumimoji="1" lang="en-US" altLang="ko-KR" sz="1000" dirty="0">
              <a:latin typeface="나눔 스퀘어"/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425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3353AD-64EF-4CCA-9370-63B41EAD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778762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WEB WAS DB 3Tier </a:t>
            </a:r>
            <a:r>
              <a:rPr lang="ko-KR" altLang="en-US" sz="2400" dirty="0"/>
              <a:t>구성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2A74E44-3BF9-4FD1-B23E-CD1E3EC4F735}"/>
              </a:ext>
            </a:extLst>
          </p:cNvPr>
          <p:cNvSpPr/>
          <p:nvPr/>
        </p:nvSpPr>
        <p:spPr>
          <a:xfrm>
            <a:off x="2875833" y="2704808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Web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30939A8-9C1A-490B-B349-2E0BC87CDF69}"/>
              </a:ext>
            </a:extLst>
          </p:cNvPr>
          <p:cNvSpPr/>
          <p:nvPr/>
        </p:nvSpPr>
        <p:spPr>
          <a:xfrm>
            <a:off x="6167216" y="2710488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WAS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(8009)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EEC02D0-47FC-4C23-AC22-A6316DAF8EB8}"/>
              </a:ext>
            </a:extLst>
          </p:cNvPr>
          <p:cNvSpPr/>
          <p:nvPr/>
        </p:nvSpPr>
        <p:spPr>
          <a:xfrm>
            <a:off x="9263646" y="2709694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CDB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(3306)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62FE08-35DB-4204-B809-EE0A020E5741}"/>
              </a:ext>
            </a:extLst>
          </p:cNvPr>
          <p:cNvSpPr/>
          <p:nvPr/>
        </p:nvSpPr>
        <p:spPr>
          <a:xfrm>
            <a:off x="5879176" y="2205624"/>
            <a:ext cx="5184720" cy="208829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D4F93-E9A4-4649-872B-A9F277AACB6D}"/>
              </a:ext>
            </a:extLst>
          </p:cNvPr>
          <p:cNvSpPr txBox="1"/>
          <p:nvPr/>
        </p:nvSpPr>
        <p:spPr>
          <a:xfrm>
            <a:off x="6311236" y="177356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Private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E8A4109-29CF-4796-871A-BCC24291E9CA}"/>
              </a:ext>
            </a:extLst>
          </p:cNvPr>
          <p:cNvSpPr/>
          <p:nvPr/>
        </p:nvSpPr>
        <p:spPr>
          <a:xfrm>
            <a:off x="2587793" y="2199944"/>
            <a:ext cx="2232310" cy="208829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2C7E4-30A0-4CD0-9D7B-8B4F74627C67}"/>
              </a:ext>
            </a:extLst>
          </p:cNvPr>
          <p:cNvSpPr txBox="1"/>
          <p:nvPr/>
        </p:nvSpPr>
        <p:spPr>
          <a:xfrm>
            <a:off x="2471715" y="1792658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Public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380101E-2DA0-4BA0-9B36-1747105BD2C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222931" y="3204268"/>
            <a:ext cx="12487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20FA680-3A69-4C28-9C5C-CDF83EDA5DA4}"/>
              </a:ext>
            </a:extLst>
          </p:cNvPr>
          <p:cNvCxnSpPr/>
          <p:nvPr/>
        </p:nvCxnSpPr>
        <p:spPr>
          <a:xfrm>
            <a:off x="4900332" y="3213764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3146040-F9BC-4EF4-8EF1-7459C7A127C2}"/>
              </a:ext>
            </a:extLst>
          </p:cNvPr>
          <p:cNvCxnSpPr/>
          <p:nvPr/>
        </p:nvCxnSpPr>
        <p:spPr>
          <a:xfrm>
            <a:off x="7967466" y="3204268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7F444A-C8F4-4265-A7EA-E4C71F3759B5}"/>
              </a:ext>
            </a:extLst>
          </p:cNvPr>
          <p:cNvSpPr txBox="1"/>
          <p:nvPr/>
        </p:nvSpPr>
        <p:spPr>
          <a:xfrm>
            <a:off x="622446" y="2958047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Request (http 80)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685B08-08A9-49B1-9B1B-347415798654}"/>
              </a:ext>
            </a:extLst>
          </p:cNvPr>
          <p:cNvSpPr txBox="1"/>
          <p:nvPr/>
        </p:nvSpPr>
        <p:spPr>
          <a:xfrm>
            <a:off x="4857617" y="2814257"/>
            <a:ext cx="10935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Request (8009)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AJP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Redirection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D3149-7BC7-4C9F-B0E3-E77A0D71C4AD}"/>
              </a:ext>
            </a:extLst>
          </p:cNvPr>
          <p:cNvSpPr txBox="1"/>
          <p:nvPr/>
        </p:nvSpPr>
        <p:spPr>
          <a:xfrm>
            <a:off x="7925622" y="2926683"/>
            <a:ext cx="1056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Request (3306)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7" name="말풍선: 사각형 16">
            <a:extLst>
              <a:ext uri="{FF2B5EF4-FFF2-40B4-BE49-F238E27FC236}">
                <a16:creationId xmlns:a16="http://schemas.microsoft.com/office/drawing/2014/main" id="{CD9D97CE-F787-4DA7-BF4F-6F00E0749BFB}"/>
              </a:ext>
            </a:extLst>
          </p:cNvPr>
          <p:cNvSpPr/>
          <p:nvPr/>
        </p:nvSpPr>
        <p:spPr>
          <a:xfrm>
            <a:off x="7194811" y="864374"/>
            <a:ext cx="2766546" cy="762330"/>
          </a:xfrm>
          <a:prstGeom prst="wedgeRectCallout">
            <a:avLst>
              <a:gd name="adj1" fmla="val -41078"/>
              <a:gd name="adj2" fmla="val 1839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Http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로 접근하여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Tomcat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에서 웹작업은 거절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 tomcat Server.xml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에서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connecter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의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 http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부분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(8080)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 </a:t>
            </a: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주석처리하는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 것이 보안에 좋을 듯함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F878FC-FA26-4511-A74A-9A82BE215BFA}"/>
              </a:ext>
            </a:extLst>
          </p:cNvPr>
          <p:cNvSpPr txBox="1"/>
          <p:nvPr/>
        </p:nvSpPr>
        <p:spPr>
          <a:xfrm>
            <a:off x="3170914" y="3678892"/>
            <a:ext cx="9220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http://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공인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ip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27EA73-FE00-449D-9EA5-B614127EDAA9}"/>
              </a:ext>
            </a:extLst>
          </p:cNvPr>
          <p:cNvSpPr txBox="1"/>
          <p:nvPr/>
        </p:nvSpPr>
        <p:spPr>
          <a:xfrm>
            <a:off x="6217892" y="5446073"/>
            <a:ext cx="46265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Tomcat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에서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DB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연결하여 정보 쿼리 확인 후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결과를 아파치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웹서버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 전달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4DA1E7-2410-481A-94CD-5FAD9E9F0387}"/>
              </a:ext>
            </a:extLst>
          </p:cNvPr>
          <p:cNvSpPr txBox="1"/>
          <p:nvPr/>
        </p:nvSpPr>
        <p:spPr>
          <a:xfrm>
            <a:off x="1590973" y="5772027"/>
            <a:ext cx="44999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아파치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웹서버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에서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jsp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부분만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Tomcat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에서 처리하고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workers.properties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나머지 정적인 부분은 아파치가 처리함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홈페이지 디렉토리인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htdocs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내에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html,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jsp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파일 존재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AA08FC-3EE5-4DAA-BBD9-BCA437D234C7}"/>
              </a:ext>
            </a:extLst>
          </p:cNvPr>
          <p:cNvSpPr txBox="1"/>
          <p:nvPr/>
        </p:nvSpPr>
        <p:spPr>
          <a:xfrm>
            <a:off x="6397906" y="5728491"/>
            <a:ext cx="24336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hlinkClick r:id="rId2"/>
              </a:rPr>
              <a:t>http://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hlinkClick r:id="rId2"/>
              </a:rPr>
              <a:t>서버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hlinkClick r:id="rId2"/>
              </a:rPr>
              <a:t>ip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hlinkClick r:id="rId2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  <a:hlinkClick r:id="rId2"/>
              </a:rPr>
              <a:t>dbtest.jsp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로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DB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연동 확인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487813-506A-48BC-9305-3AEC67A89463}"/>
              </a:ext>
            </a:extLst>
          </p:cNvPr>
          <p:cNvSpPr txBox="1"/>
          <p:nvPr/>
        </p:nvSpPr>
        <p:spPr>
          <a:xfrm>
            <a:off x="2875833" y="249366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192.168.10.0/24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9B4D8A-A882-46FC-9022-5D249D576294}"/>
              </a:ext>
            </a:extLst>
          </p:cNvPr>
          <p:cNvSpPr txBox="1"/>
          <p:nvPr/>
        </p:nvSpPr>
        <p:spPr>
          <a:xfrm>
            <a:off x="6217892" y="243732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192.168.11.0/24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F55E7-8C9C-44B5-A6F2-D6D7456A7345}"/>
              </a:ext>
            </a:extLst>
          </p:cNvPr>
          <p:cNvSpPr txBox="1"/>
          <p:nvPr/>
        </p:nvSpPr>
        <p:spPr>
          <a:xfrm>
            <a:off x="9263646" y="245379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192.168.12.0/24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C37749-2BAA-46F2-8F10-33449B7C0E70}"/>
              </a:ext>
            </a:extLst>
          </p:cNvPr>
          <p:cNvSpPr txBox="1"/>
          <p:nvPr/>
        </p:nvSpPr>
        <p:spPr>
          <a:xfrm>
            <a:off x="2601628" y="4346684"/>
            <a:ext cx="29225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홈디렉터리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- /var/www/html</a:t>
            </a: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Tomcat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과 연동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Connect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설치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Worker_properties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에서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tomcat redirect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설정</a:t>
            </a: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Mod_jk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모듈 설정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4E0CF9-3594-48AD-AD3A-9AE8CB5D4552}"/>
              </a:ext>
            </a:extLst>
          </p:cNvPr>
          <p:cNvSpPr txBox="1"/>
          <p:nvPr/>
        </p:nvSpPr>
        <p:spPr>
          <a:xfrm>
            <a:off x="5827291" y="4300447"/>
            <a:ext cx="31550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홈디렉터리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-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usr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/share/tomcat/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webapps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/ROOT</a:t>
            </a: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JDK,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mysql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연동용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connect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설치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/profile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에서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Java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및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Catalina path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설정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2613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3353AD-64EF-4CCA-9370-63B41EAD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778762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WEB WAS DB 3Tier </a:t>
            </a:r>
            <a:r>
              <a:rPr lang="ko-KR" altLang="en-US" sz="2400" dirty="0"/>
              <a:t>구성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2A74E44-3BF9-4FD1-B23E-CD1E3EC4F735}"/>
              </a:ext>
            </a:extLst>
          </p:cNvPr>
          <p:cNvSpPr/>
          <p:nvPr/>
        </p:nvSpPr>
        <p:spPr>
          <a:xfrm>
            <a:off x="2851250" y="1908838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Web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30939A8-9C1A-490B-B349-2E0BC87CDF69}"/>
              </a:ext>
            </a:extLst>
          </p:cNvPr>
          <p:cNvSpPr/>
          <p:nvPr/>
        </p:nvSpPr>
        <p:spPr>
          <a:xfrm>
            <a:off x="6142633" y="1914518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WAS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(8009)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EEC02D0-47FC-4C23-AC22-A6316DAF8EB8}"/>
              </a:ext>
            </a:extLst>
          </p:cNvPr>
          <p:cNvSpPr/>
          <p:nvPr/>
        </p:nvSpPr>
        <p:spPr>
          <a:xfrm>
            <a:off x="9239063" y="1913724"/>
            <a:ext cx="1512210" cy="9361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CDB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(3306)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62FE08-35DB-4204-B809-EE0A020E5741}"/>
              </a:ext>
            </a:extLst>
          </p:cNvPr>
          <p:cNvSpPr/>
          <p:nvPr/>
        </p:nvSpPr>
        <p:spPr>
          <a:xfrm>
            <a:off x="5854593" y="1409654"/>
            <a:ext cx="5184720" cy="208829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D4F93-E9A4-4649-872B-A9F277AACB6D}"/>
              </a:ext>
            </a:extLst>
          </p:cNvPr>
          <p:cNvSpPr txBox="1"/>
          <p:nvPr/>
        </p:nvSpPr>
        <p:spPr>
          <a:xfrm>
            <a:off x="6286653" y="97759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Private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E8A4109-29CF-4796-871A-BCC24291E9CA}"/>
              </a:ext>
            </a:extLst>
          </p:cNvPr>
          <p:cNvSpPr/>
          <p:nvPr/>
        </p:nvSpPr>
        <p:spPr>
          <a:xfrm>
            <a:off x="2563210" y="1403974"/>
            <a:ext cx="2232310" cy="2088290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2C7E4-30A0-4CD0-9D7B-8B4F74627C67}"/>
              </a:ext>
            </a:extLst>
          </p:cNvPr>
          <p:cNvSpPr txBox="1"/>
          <p:nvPr/>
        </p:nvSpPr>
        <p:spPr>
          <a:xfrm>
            <a:off x="2447132" y="996688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Public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380101E-2DA0-4BA0-9B36-1747105BD2C6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1440402" y="2408298"/>
            <a:ext cx="10067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20FA680-3A69-4C28-9C5C-CDF83EDA5DA4}"/>
              </a:ext>
            </a:extLst>
          </p:cNvPr>
          <p:cNvCxnSpPr/>
          <p:nvPr/>
        </p:nvCxnSpPr>
        <p:spPr>
          <a:xfrm>
            <a:off x="4875749" y="2417794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3146040-F9BC-4EF4-8EF1-7459C7A127C2}"/>
              </a:ext>
            </a:extLst>
          </p:cNvPr>
          <p:cNvCxnSpPr/>
          <p:nvPr/>
        </p:nvCxnSpPr>
        <p:spPr>
          <a:xfrm>
            <a:off x="7942883" y="2408298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7F444A-C8F4-4265-A7EA-E4C71F3759B5}"/>
              </a:ext>
            </a:extLst>
          </p:cNvPr>
          <p:cNvSpPr txBox="1"/>
          <p:nvPr/>
        </p:nvSpPr>
        <p:spPr>
          <a:xfrm>
            <a:off x="597863" y="2162077"/>
            <a:ext cx="1685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사용자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(http://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공인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접속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685B08-08A9-49B1-9B1B-347415798654}"/>
              </a:ext>
            </a:extLst>
          </p:cNvPr>
          <p:cNvSpPr txBox="1"/>
          <p:nvPr/>
        </p:nvSpPr>
        <p:spPr>
          <a:xfrm>
            <a:off x="4833034" y="2018287"/>
            <a:ext cx="10935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Request (8009)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AJP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Redirection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D3149-7BC7-4C9F-B0E3-E77A0D71C4AD}"/>
              </a:ext>
            </a:extLst>
          </p:cNvPr>
          <p:cNvSpPr txBox="1"/>
          <p:nvPr/>
        </p:nvSpPr>
        <p:spPr>
          <a:xfrm>
            <a:off x="7901039" y="2130713"/>
            <a:ext cx="1056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Request (3306)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F878FC-FA26-4511-A74A-9A82BE215BFA}"/>
              </a:ext>
            </a:extLst>
          </p:cNvPr>
          <p:cNvSpPr txBox="1"/>
          <p:nvPr/>
        </p:nvSpPr>
        <p:spPr>
          <a:xfrm>
            <a:off x="3146331" y="2882922"/>
            <a:ext cx="9220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http://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공인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ip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487813-506A-48BC-9305-3AEC67A89463}"/>
              </a:ext>
            </a:extLst>
          </p:cNvPr>
          <p:cNvSpPr txBox="1"/>
          <p:nvPr/>
        </p:nvSpPr>
        <p:spPr>
          <a:xfrm>
            <a:off x="2851250" y="169769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192.168.10.0/24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9B4D8A-A882-46FC-9022-5D249D576294}"/>
              </a:ext>
            </a:extLst>
          </p:cNvPr>
          <p:cNvSpPr txBox="1"/>
          <p:nvPr/>
        </p:nvSpPr>
        <p:spPr>
          <a:xfrm>
            <a:off x="6193309" y="164135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192.168.11.0/24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F55E7-8C9C-44B5-A6F2-D6D7456A7345}"/>
              </a:ext>
            </a:extLst>
          </p:cNvPr>
          <p:cNvSpPr txBox="1"/>
          <p:nvPr/>
        </p:nvSpPr>
        <p:spPr>
          <a:xfrm>
            <a:off x="9239063" y="165782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192.168.12.0/24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185776D-491A-4E69-985A-EF5D1CEBB197}"/>
              </a:ext>
            </a:extLst>
          </p:cNvPr>
          <p:cNvSpPr/>
          <p:nvPr/>
        </p:nvSpPr>
        <p:spPr>
          <a:xfrm>
            <a:off x="2447132" y="3789844"/>
            <a:ext cx="1916328" cy="553998"/>
          </a:xfrm>
          <a:prstGeom prst="roundRect">
            <a:avLst>
              <a:gd name="adj" fmla="val 648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36A2C7-4F85-46B3-ACE3-19BF4EE2C6D7}"/>
              </a:ext>
            </a:extLst>
          </p:cNvPr>
          <p:cNvSpPr txBox="1"/>
          <p:nvPr/>
        </p:nvSpPr>
        <p:spPr>
          <a:xfrm>
            <a:off x="2357217" y="3572603"/>
            <a:ext cx="13628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아파치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홈디렉터리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ACA063-87F7-4D91-89DD-4FB059665620}"/>
              </a:ext>
            </a:extLst>
          </p:cNvPr>
          <p:cNvSpPr txBox="1"/>
          <p:nvPr/>
        </p:nvSpPr>
        <p:spPr>
          <a:xfrm>
            <a:off x="2674278" y="3870645"/>
            <a:ext cx="130356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Index.html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Home-</a:t>
            </a: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image.php</a:t>
            </a:r>
            <a:endParaRPr kumimoji="0" lang="en-US" altLang="ko-KR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A3AAC631-99CC-45A7-9663-D206466EB078}"/>
              </a:ext>
            </a:extLst>
          </p:cNvPr>
          <p:cNvSpPr/>
          <p:nvPr/>
        </p:nvSpPr>
        <p:spPr>
          <a:xfrm>
            <a:off x="2447132" y="5128769"/>
            <a:ext cx="1916328" cy="553998"/>
          </a:xfrm>
          <a:prstGeom prst="roundRect">
            <a:avLst>
              <a:gd name="adj" fmla="val 648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54A222E-3482-4ED3-B413-573F9E6ED94A}"/>
              </a:ext>
            </a:extLst>
          </p:cNvPr>
          <p:cNvCxnSpPr>
            <a:cxnSpLocks/>
            <a:stCxn id="33" idx="2"/>
          </p:cNvCxnSpPr>
          <p:nvPr/>
        </p:nvCxnSpPr>
        <p:spPr>
          <a:xfrm>
            <a:off x="1435213" y="4012597"/>
            <a:ext cx="8079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F87527F-3D73-42B1-93EC-C7880DC9A1CE}"/>
              </a:ext>
            </a:extLst>
          </p:cNvPr>
          <p:cNvSpPr txBox="1"/>
          <p:nvPr/>
        </p:nvSpPr>
        <p:spPr>
          <a:xfrm>
            <a:off x="393902" y="3766376"/>
            <a:ext cx="20826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사용자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(http://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공인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ip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/index.html)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B35F7BC4-2FA1-493A-B4E0-818F1B70F36C}"/>
              </a:ext>
            </a:extLst>
          </p:cNvPr>
          <p:cNvCxnSpPr>
            <a:cxnSpLocks/>
            <a:stCxn id="35" idx="2"/>
          </p:cNvCxnSpPr>
          <p:nvPr/>
        </p:nvCxnSpPr>
        <p:spPr>
          <a:xfrm>
            <a:off x="1373492" y="5370674"/>
            <a:ext cx="8015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2A92DC00-EAC1-434B-86EB-9D0272C83EAA}"/>
              </a:ext>
            </a:extLst>
          </p:cNvPr>
          <p:cNvSpPr txBox="1"/>
          <p:nvPr/>
        </p:nvSpPr>
        <p:spPr>
          <a:xfrm>
            <a:off x="325769" y="5124453"/>
            <a:ext cx="20954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사용자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(http://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공인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ip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db-test.jsp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78D6628A-0E32-4328-9AFB-5EF14FB1BAB2}"/>
              </a:ext>
            </a:extLst>
          </p:cNvPr>
          <p:cNvCxnSpPr>
            <a:cxnSpLocks/>
          </p:cNvCxnSpPr>
          <p:nvPr/>
        </p:nvCxnSpPr>
        <p:spPr>
          <a:xfrm flipH="1">
            <a:off x="1440402" y="4221904"/>
            <a:ext cx="8425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C78FD0C8-0635-4868-9F2A-8C48AD38D06D}"/>
              </a:ext>
            </a:extLst>
          </p:cNvPr>
          <p:cNvSpPr/>
          <p:nvPr/>
        </p:nvSpPr>
        <p:spPr>
          <a:xfrm>
            <a:off x="5910626" y="5178792"/>
            <a:ext cx="1916328" cy="553998"/>
          </a:xfrm>
          <a:prstGeom prst="roundRect">
            <a:avLst>
              <a:gd name="adj" fmla="val 648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69347F1-7EDF-43BB-B3CA-4EDCBB086336}"/>
              </a:ext>
            </a:extLst>
          </p:cNvPr>
          <p:cNvSpPr txBox="1"/>
          <p:nvPr/>
        </p:nvSpPr>
        <p:spPr>
          <a:xfrm>
            <a:off x="5739869" y="4753574"/>
            <a:ext cx="248016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Tomcat </a:t>
            </a:r>
            <a:r>
              <a:rPr kumimoji="0" lang="ko-KR" alt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홈디렉터리</a:t>
            </a:r>
            <a:endParaRPr kumimoji="0" lang="en-US" altLang="ko-KR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(/</a:t>
            </a: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usr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/share/tomcat/</a:t>
            </a: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webapps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/ROOT)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D95AF78-2052-438D-BFEA-3B44DFECC83B}"/>
              </a:ext>
            </a:extLst>
          </p:cNvPr>
          <p:cNvSpPr txBox="1"/>
          <p:nvPr/>
        </p:nvSpPr>
        <p:spPr>
          <a:xfrm>
            <a:off x="6102366" y="5218229"/>
            <a:ext cx="86914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Test.jsp</a:t>
            </a:r>
            <a:endParaRPr kumimoji="0" lang="en-US" altLang="ko-KR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DB-</a:t>
            </a: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test.jsp</a:t>
            </a:r>
            <a:endParaRPr kumimoji="0" lang="en-US" altLang="ko-KR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85F0C49-650D-4A81-865F-BBC1981E37A0}"/>
              </a:ext>
            </a:extLst>
          </p:cNvPr>
          <p:cNvSpPr txBox="1"/>
          <p:nvPr/>
        </p:nvSpPr>
        <p:spPr>
          <a:xfrm>
            <a:off x="2375938" y="4834466"/>
            <a:ext cx="24609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아파치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홈디렉터리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(/var/www/html)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186392-54DE-4E1C-B13A-BD278431E569}"/>
              </a:ext>
            </a:extLst>
          </p:cNvPr>
          <p:cNvSpPr txBox="1"/>
          <p:nvPr/>
        </p:nvSpPr>
        <p:spPr>
          <a:xfrm>
            <a:off x="2282940" y="5731601"/>
            <a:ext cx="300915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아파치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conf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의 </a:t>
            </a: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worker_properties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참조하여</a:t>
            </a:r>
            <a:endParaRPr kumimoji="0" lang="en-US" altLang="ko-KR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  Tomcat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으로 </a:t>
            </a: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Jsp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요청처리 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(redirect)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</a:p>
        </p:txBody>
      </p:sp>
      <p:cxnSp>
        <p:nvCxnSpPr>
          <p:cNvPr id="46" name="직선 화살표 연결선 45">
            <a:extLst>
              <a:ext uri="{FF2B5EF4-FFF2-40B4-BE49-F238E27FC236}">
                <a16:creationId xmlns:a16="http://schemas.microsoft.com/office/drawing/2014/main" id="{B4FCD747-7E5D-41EA-938B-9EEDDD44C724}"/>
              </a:ext>
            </a:extLst>
          </p:cNvPr>
          <p:cNvCxnSpPr/>
          <p:nvPr/>
        </p:nvCxnSpPr>
        <p:spPr>
          <a:xfrm>
            <a:off x="4582996" y="5332680"/>
            <a:ext cx="11568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7043490B-A381-40B1-A3D8-3438BBBEB8BA}"/>
              </a:ext>
            </a:extLst>
          </p:cNvPr>
          <p:cNvSpPr txBox="1"/>
          <p:nvPr/>
        </p:nvSpPr>
        <p:spPr>
          <a:xfrm>
            <a:off x="2500359" y="5132973"/>
            <a:ext cx="171232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Apache-tomcat-connector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Mod_jk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Workers_properties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48CB819-00FD-46FD-B9C7-B0529B8587CF}"/>
              </a:ext>
            </a:extLst>
          </p:cNvPr>
          <p:cNvSpPr txBox="1"/>
          <p:nvPr/>
        </p:nvSpPr>
        <p:spPr>
          <a:xfrm>
            <a:off x="5848682" y="5768177"/>
            <a:ext cx="292088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Mysql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-connect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와 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JDK</a:t>
            </a:r>
          </a:p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Jsp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파일내 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DB </a:t>
            </a: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connet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및 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query 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결과값에 대해 웹으로 정보 전달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2DF483-057F-4B0B-8CED-385DEF696453}"/>
              </a:ext>
            </a:extLst>
          </p:cNvPr>
          <p:cNvSpPr txBox="1"/>
          <p:nvPr/>
        </p:nvSpPr>
        <p:spPr>
          <a:xfrm>
            <a:off x="1527274" y="4002306"/>
            <a:ext cx="6206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80</a:t>
            </a:r>
            <a:r>
              <a: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포트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D56F24-CC73-40BC-BB38-9E5709DA6238}"/>
              </a:ext>
            </a:extLst>
          </p:cNvPr>
          <p:cNvSpPr txBox="1"/>
          <p:nvPr/>
        </p:nvSpPr>
        <p:spPr>
          <a:xfrm>
            <a:off x="1542721" y="5380364"/>
            <a:ext cx="6206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80</a:t>
            </a:r>
            <a:r>
              <a: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포트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C1C3DF-F1A9-4ADF-9388-00E4ED249451}"/>
              </a:ext>
            </a:extLst>
          </p:cNvPr>
          <p:cNvSpPr txBox="1"/>
          <p:nvPr/>
        </p:nvSpPr>
        <p:spPr>
          <a:xfrm>
            <a:off x="4743822" y="5314769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8009</a:t>
            </a:r>
            <a:r>
              <a: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포트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AB6EB1A-DA34-4381-8747-5F088EBE668B}"/>
              </a:ext>
            </a:extLst>
          </p:cNvPr>
          <p:cNvSpPr txBox="1"/>
          <p:nvPr/>
        </p:nvSpPr>
        <p:spPr>
          <a:xfrm>
            <a:off x="8071021" y="5325937"/>
            <a:ext cx="7489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3306</a:t>
            </a:r>
            <a:r>
              <a: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포트</a:t>
            </a:r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3AA18773-5CDB-43F5-8860-E19A3822B415}"/>
              </a:ext>
            </a:extLst>
          </p:cNvPr>
          <p:cNvSpPr/>
          <p:nvPr/>
        </p:nvSpPr>
        <p:spPr>
          <a:xfrm>
            <a:off x="8900593" y="5172935"/>
            <a:ext cx="1916328" cy="553998"/>
          </a:xfrm>
          <a:prstGeom prst="roundRect">
            <a:avLst>
              <a:gd name="adj" fmla="val 6481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29AB09D-6901-4546-9875-666994141D51}"/>
              </a:ext>
            </a:extLst>
          </p:cNvPr>
          <p:cNvSpPr txBox="1"/>
          <p:nvPr/>
        </p:nvSpPr>
        <p:spPr>
          <a:xfrm>
            <a:off x="9239063" y="4851443"/>
            <a:ext cx="8867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CDB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Mysql</a:t>
            </a:r>
            <a:endParaRPr kumimoji="0" lang="ko-KR" alt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FE767F7-B3BE-4100-B1BE-3695B0E56F7A}"/>
              </a:ext>
            </a:extLst>
          </p:cNvPr>
          <p:cNvSpPr txBox="1"/>
          <p:nvPr/>
        </p:nvSpPr>
        <p:spPr>
          <a:xfrm>
            <a:off x="9140058" y="5164864"/>
            <a:ext cx="133562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Database (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스키마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Table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data</a:t>
            </a: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8295D335-8648-4952-BEE4-2FBAD4931833}"/>
              </a:ext>
            </a:extLst>
          </p:cNvPr>
          <p:cNvCxnSpPr/>
          <p:nvPr/>
        </p:nvCxnSpPr>
        <p:spPr>
          <a:xfrm>
            <a:off x="7957881" y="5314769"/>
            <a:ext cx="8770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05AD1EF8-AAAD-4043-80FC-3DB8EB71D619}"/>
              </a:ext>
            </a:extLst>
          </p:cNvPr>
          <p:cNvSpPr txBox="1"/>
          <p:nvPr/>
        </p:nvSpPr>
        <p:spPr>
          <a:xfrm>
            <a:off x="8871943" y="5816838"/>
            <a:ext cx="204793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쿼리에 대한 </a:t>
            </a:r>
            <a:r>
              <a:rPr kumimoji="0" lang="en-US" altLang="ko-KR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DB</a:t>
            </a:r>
            <a:r>
              <a:rPr kumimoji="0" lang="ko-KR" alt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정보 응답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A004D5-5EC1-40C6-AA8A-D9A42C59720E}"/>
              </a:ext>
            </a:extLst>
          </p:cNvPr>
          <p:cNvSpPr txBox="1"/>
          <p:nvPr/>
        </p:nvSpPr>
        <p:spPr>
          <a:xfrm>
            <a:off x="316299" y="6417758"/>
            <a:ext cx="64251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사용자는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80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포트인 아파치에서만 화면 동작이 되고 내부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Tomcat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서버와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DB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서버의 동작 흐름을 알 수 없음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AE51DD31-F32D-4A32-8419-33645CC67CFF}"/>
              </a:ext>
            </a:extLst>
          </p:cNvPr>
          <p:cNvCxnSpPr/>
          <p:nvPr/>
        </p:nvCxnSpPr>
        <p:spPr>
          <a:xfrm flipH="1">
            <a:off x="7938479" y="5579853"/>
            <a:ext cx="8685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화살표 연결선 67">
            <a:extLst>
              <a:ext uri="{FF2B5EF4-FFF2-40B4-BE49-F238E27FC236}">
                <a16:creationId xmlns:a16="http://schemas.microsoft.com/office/drawing/2014/main" id="{BB3CAC2B-2855-466E-9A2A-DC46EC76E501}"/>
              </a:ext>
            </a:extLst>
          </p:cNvPr>
          <p:cNvCxnSpPr>
            <a:cxnSpLocks/>
          </p:cNvCxnSpPr>
          <p:nvPr/>
        </p:nvCxnSpPr>
        <p:spPr>
          <a:xfrm flipH="1">
            <a:off x="4624221" y="5579853"/>
            <a:ext cx="111564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id="{82E0E230-243D-4A9D-A498-0C02B3235356}"/>
              </a:ext>
            </a:extLst>
          </p:cNvPr>
          <p:cNvCxnSpPr>
            <a:cxnSpLocks/>
          </p:cNvCxnSpPr>
          <p:nvPr/>
        </p:nvCxnSpPr>
        <p:spPr>
          <a:xfrm flipH="1" flipV="1">
            <a:off x="1426720" y="5626821"/>
            <a:ext cx="81645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1464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3353AD-64EF-4CCA-9370-63B41EAD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778762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WEB WAS DB 3Tier </a:t>
            </a:r>
            <a:r>
              <a:rPr lang="ko-KR" altLang="en-US" sz="2400" dirty="0"/>
              <a:t>구성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2A74E44-3BF9-4FD1-B23E-CD1E3EC4F735}"/>
              </a:ext>
            </a:extLst>
          </p:cNvPr>
          <p:cNvSpPr/>
          <p:nvPr/>
        </p:nvSpPr>
        <p:spPr>
          <a:xfrm>
            <a:off x="2851250" y="1908838"/>
            <a:ext cx="1355703" cy="7558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Web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30939A8-9C1A-490B-B349-2E0BC87CDF69}"/>
              </a:ext>
            </a:extLst>
          </p:cNvPr>
          <p:cNvSpPr/>
          <p:nvPr/>
        </p:nvSpPr>
        <p:spPr>
          <a:xfrm>
            <a:off x="6279317" y="1914518"/>
            <a:ext cx="1375525" cy="7433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WAS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(8009)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EEC02D0-47FC-4C23-AC22-A6316DAF8EB8}"/>
              </a:ext>
            </a:extLst>
          </p:cNvPr>
          <p:cNvSpPr/>
          <p:nvPr/>
        </p:nvSpPr>
        <p:spPr>
          <a:xfrm>
            <a:off x="9479675" y="1913724"/>
            <a:ext cx="1271597" cy="7509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CDB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Master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(3306)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62FE08-35DB-4204-B809-EE0A020E5741}"/>
              </a:ext>
            </a:extLst>
          </p:cNvPr>
          <p:cNvSpPr/>
          <p:nvPr/>
        </p:nvSpPr>
        <p:spPr>
          <a:xfrm>
            <a:off x="5571811" y="1409654"/>
            <a:ext cx="5467502" cy="4108428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D4F93-E9A4-4649-872B-A9F277AACB6D}"/>
              </a:ext>
            </a:extLst>
          </p:cNvPr>
          <p:cNvSpPr txBox="1"/>
          <p:nvPr/>
        </p:nvSpPr>
        <p:spPr>
          <a:xfrm>
            <a:off x="6286653" y="97759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Private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E8A4109-29CF-4796-871A-BCC24291E9CA}"/>
              </a:ext>
            </a:extLst>
          </p:cNvPr>
          <p:cNvSpPr/>
          <p:nvPr/>
        </p:nvSpPr>
        <p:spPr>
          <a:xfrm>
            <a:off x="2563210" y="1403973"/>
            <a:ext cx="1956133" cy="4114109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A2C7E4-30A0-4CD0-9D7B-8B4F74627C67}"/>
              </a:ext>
            </a:extLst>
          </p:cNvPr>
          <p:cNvSpPr txBox="1"/>
          <p:nvPr/>
        </p:nvSpPr>
        <p:spPr>
          <a:xfrm>
            <a:off x="2447132" y="996688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Public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3380101E-2DA0-4BA0-9B36-1747105BD2C6}"/>
              </a:ext>
            </a:extLst>
          </p:cNvPr>
          <p:cNvCxnSpPr>
            <a:cxnSpLocks/>
          </p:cNvCxnSpPr>
          <p:nvPr/>
        </p:nvCxnSpPr>
        <p:spPr>
          <a:xfrm>
            <a:off x="937036" y="3383162"/>
            <a:ext cx="10067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20FA680-3A69-4C28-9C5C-CDF83EDA5DA4}"/>
              </a:ext>
            </a:extLst>
          </p:cNvPr>
          <p:cNvCxnSpPr/>
          <p:nvPr/>
        </p:nvCxnSpPr>
        <p:spPr>
          <a:xfrm>
            <a:off x="4519343" y="3339659"/>
            <a:ext cx="8641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13146040-F9BC-4EF4-8EF1-7459C7A127C2}"/>
              </a:ext>
            </a:extLst>
          </p:cNvPr>
          <p:cNvCxnSpPr/>
          <p:nvPr/>
        </p:nvCxnSpPr>
        <p:spPr>
          <a:xfrm>
            <a:off x="7751436" y="4542758"/>
            <a:ext cx="7200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7F444A-C8F4-4265-A7EA-E4C71F3759B5}"/>
              </a:ext>
            </a:extLst>
          </p:cNvPr>
          <p:cNvSpPr txBox="1"/>
          <p:nvPr/>
        </p:nvSpPr>
        <p:spPr>
          <a:xfrm>
            <a:off x="308561" y="3039668"/>
            <a:ext cx="1685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사용자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(http://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공인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접속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685B08-08A9-49B1-9B1B-347415798654}"/>
              </a:ext>
            </a:extLst>
          </p:cNvPr>
          <p:cNvSpPr txBox="1"/>
          <p:nvPr/>
        </p:nvSpPr>
        <p:spPr>
          <a:xfrm>
            <a:off x="4478241" y="2885779"/>
            <a:ext cx="10935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Request (8009)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AJP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Redirection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9D3149-7BC7-4C9F-B0E3-E77A0D71C4AD}"/>
              </a:ext>
            </a:extLst>
          </p:cNvPr>
          <p:cNvSpPr txBox="1"/>
          <p:nvPr/>
        </p:nvSpPr>
        <p:spPr>
          <a:xfrm>
            <a:off x="7669542" y="4094601"/>
            <a:ext cx="12442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Read DB (request)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AF878FC-FA26-4511-A74A-9A82BE215BFA}"/>
              </a:ext>
            </a:extLst>
          </p:cNvPr>
          <p:cNvSpPr txBox="1"/>
          <p:nvPr/>
        </p:nvSpPr>
        <p:spPr>
          <a:xfrm>
            <a:off x="1641163" y="3635653"/>
            <a:ext cx="9220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http://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공인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ip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487813-506A-48BC-9305-3AEC67A89463}"/>
              </a:ext>
            </a:extLst>
          </p:cNvPr>
          <p:cNvSpPr txBox="1"/>
          <p:nvPr/>
        </p:nvSpPr>
        <p:spPr>
          <a:xfrm>
            <a:off x="2851250" y="1697694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192.168.10.0/24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9B4D8A-A882-46FC-9022-5D249D576294}"/>
              </a:ext>
            </a:extLst>
          </p:cNvPr>
          <p:cNvSpPr txBox="1"/>
          <p:nvPr/>
        </p:nvSpPr>
        <p:spPr>
          <a:xfrm>
            <a:off x="6193309" y="164135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192.168.11.0/24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0AF55E7-8C9C-44B5-A6F2-D6D7456A7345}"/>
              </a:ext>
            </a:extLst>
          </p:cNvPr>
          <p:cNvSpPr txBox="1"/>
          <p:nvPr/>
        </p:nvSpPr>
        <p:spPr>
          <a:xfrm>
            <a:off x="9239063" y="1657829"/>
            <a:ext cx="109837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192.168.12.0/24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7" name="그림 56">
            <a:extLst>
              <a:ext uri="{FF2B5EF4-FFF2-40B4-BE49-F238E27FC236}">
                <a16:creationId xmlns:a16="http://schemas.microsoft.com/office/drawing/2014/main" id="{88E0BB2B-9521-4412-98CB-AF9C2D060A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661" y="3129143"/>
            <a:ext cx="506510" cy="506510"/>
          </a:xfrm>
          <a:prstGeom prst="rect">
            <a:avLst/>
          </a:prstGeom>
        </p:spPr>
      </p:pic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E66B0923-F9A2-463D-A724-B0A6B84D0C65}"/>
              </a:ext>
            </a:extLst>
          </p:cNvPr>
          <p:cNvSpPr/>
          <p:nvPr/>
        </p:nvSpPr>
        <p:spPr>
          <a:xfrm>
            <a:off x="2862669" y="2961729"/>
            <a:ext cx="1355703" cy="7558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Web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9" name="사각형: 둥근 모서리 58">
            <a:extLst>
              <a:ext uri="{FF2B5EF4-FFF2-40B4-BE49-F238E27FC236}">
                <a16:creationId xmlns:a16="http://schemas.microsoft.com/office/drawing/2014/main" id="{B1C35443-2A60-4B47-A1B1-846C551AED60}"/>
              </a:ext>
            </a:extLst>
          </p:cNvPr>
          <p:cNvSpPr/>
          <p:nvPr/>
        </p:nvSpPr>
        <p:spPr>
          <a:xfrm>
            <a:off x="2867243" y="4042124"/>
            <a:ext cx="1355703" cy="7558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Web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0" name="그림 59">
            <a:extLst>
              <a:ext uri="{FF2B5EF4-FFF2-40B4-BE49-F238E27FC236}">
                <a16:creationId xmlns:a16="http://schemas.microsoft.com/office/drawing/2014/main" id="{174C8FED-92D3-47B6-ACE1-1D1AD9F4F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696" y="3108830"/>
            <a:ext cx="506510" cy="506510"/>
          </a:xfrm>
          <a:prstGeom prst="rect">
            <a:avLst/>
          </a:prstGeom>
        </p:spPr>
      </p:pic>
      <p:sp>
        <p:nvSpPr>
          <p:cNvPr id="63" name="사각형: 둥근 모서리 62">
            <a:extLst>
              <a:ext uri="{FF2B5EF4-FFF2-40B4-BE49-F238E27FC236}">
                <a16:creationId xmlns:a16="http://schemas.microsoft.com/office/drawing/2014/main" id="{36D8179E-E0C4-444C-AD53-3145DA5F32AB}"/>
              </a:ext>
            </a:extLst>
          </p:cNvPr>
          <p:cNvSpPr/>
          <p:nvPr/>
        </p:nvSpPr>
        <p:spPr>
          <a:xfrm>
            <a:off x="6275364" y="2939309"/>
            <a:ext cx="1375525" cy="7433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WAS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(8009)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D2698CFA-4E8D-4C91-9944-9CC0EEF6D1EE}"/>
              </a:ext>
            </a:extLst>
          </p:cNvPr>
          <p:cNvSpPr/>
          <p:nvPr/>
        </p:nvSpPr>
        <p:spPr>
          <a:xfrm>
            <a:off x="6286652" y="4054670"/>
            <a:ext cx="1375525" cy="7433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WAS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(8009)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6" name="사각형: 둥근 모서리 65">
            <a:extLst>
              <a:ext uri="{FF2B5EF4-FFF2-40B4-BE49-F238E27FC236}">
                <a16:creationId xmlns:a16="http://schemas.microsoft.com/office/drawing/2014/main" id="{B99B561C-192A-411E-9290-1C0F3935BA89}"/>
              </a:ext>
            </a:extLst>
          </p:cNvPr>
          <p:cNvSpPr/>
          <p:nvPr/>
        </p:nvSpPr>
        <p:spPr>
          <a:xfrm>
            <a:off x="9479674" y="2787291"/>
            <a:ext cx="1271597" cy="7509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CDB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Standby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(3306)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9" name="사각형: 둥근 모서리 68">
            <a:extLst>
              <a:ext uri="{FF2B5EF4-FFF2-40B4-BE49-F238E27FC236}">
                <a16:creationId xmlns:a16="http://schemas.microsoft.com/office/drawing/2014/main" id="{F0D30C07-707E-4B9B-9DDF-74AD36F2CDD4}"/>
              </a:ext>
            </a:extLst>
          </p:cNvPr>
          <p:cNvSpPr/>
          <p:nvPr/>
        </p:nvSpPr>
        <p:spPr>
          <a:xfrm>
            <a:off x="9479674" y="3695464"/>
            <a:ext cx="1271597" cy="7509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CDB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Slave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(3306)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DB6F6BD0-B5E7-4D76-AEA4-D0D58ACAB218}"/>
              </a:ext>
            </a:extLst>
          </p:cNvPr>
          <p:cNvSpPr/>
          <p:nvPr/>
        </p:nvSpPr>
        <p:spPr>
          <a:xfrm>
            <a:off x="9479673" y="4610251"/>
            <a:ext cx="1271597" cy="75097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CDB Server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Slave</a:t>
            </a: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(3306)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72" name="그림 71">
            <a:extLst>
              <a:ext uri="{FF2B5EF4-FFF2-40B4-BE49-F238E27FC236}">
                <a16:creationId xmlns:a16="http://schemas.microsoft.com/office/drawing/2014/main" id="{C810A222-74BF-4F64-9640-79AA82263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3662" y="4308166"/>
            <a:ext cx="506510" cy="506510"/>
          </a:xfrm>
          <a:prstGeom prst="rect">
            <a:avLst/>
          </a:prstGeom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33ED07B-3BDE-42A5-9FF9-FE95D3C3AD97}"/>
              </a:ext>
            </a:extLst>
          </p:cNvPr>
          <p:cNvCxnSpPr>
            <a:cxnSpLocks/>
          </p:cNvCxnSpPr>
          <p:nvPr/>
        </p:nvCxnSpPr>
        <p:spPr>
          <a:xfrm>
            <a:off x="7802994" y="2286175"/>
            <a:ext cx="15326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8D2FBF30-13EF-4174-BD1F-442E561294B4}"/>
              </a:ext>
            </a:extLst>
          </p:cNvPr>
          <p:cNvSpPr txBox="1"/>
          <p:nvPr/>
        </p:nvSpPr>
        <p:spPr>
          <a:xfrm>
            <a:off x="8159216" y="1993931"/>
            <a:ext cx="7088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Write DB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39AF7A5F-A26C-44B4-B336-E5C4ABFFE326}"/>
              </a:ext>
            </a:extLst>
          </p:cNvPr>
          <p:cNvCxnSpPr/>
          <p:nvPr/>
        </p:nvCxnSpPr>
        <p:spPr>
          <a:xfrm>
            <a:off x="9224840" y="4070951"/>
            <a:ext cx="0" cy="9436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62C2E0D2-9D1D-45CA-B515-BBA2CB88FA86}"/>
              </a:ext>
            </a:extLst>
          </p:cNvPr>
          <p:cNvCxnSpPr/>
          <p:nvPr/>
        </p:nvCxnSpPr>
        <p:spPr>
          <a:xfrm>
            <a:off x="9239062" y="4094601"/>
            <a:ext cx="18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A0466E44-E936-4439-9781-02EDA3D89D15}"/>
              </a:ext>
            </a:extLst>
          </p:cNvPr>
          <p:cNvCxnSpPr>
            <a:cxnSpLocks/>
          </p:cNvCxnSpPr>
          <p:nvPr/>
        </p:nvCxnSpPr>
        <p:spPr>
          <a:xfrm>
            <a:off x="9227666" y="5014014"/>
            <a:ext cx="1800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1B7D203-3109-4C46-B58E-625C1B8107F0}"/>
              </a:ext>
            </a:extLst>
          </p:cNvPr>
          <p:cNvCxnSpPr>
            <a:cxnSpLocks/>
          </p:cNvCxnSpPr>
          <p:nvPr/>
        </p:nvCxnSpPr>
        <p:spPr>
          <a:xfrm>
            <a:off x="8306573" y="2286175"/>
            <a:ext cx="0" cy="2064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D81E8A87-1888-4506-A776-9BC2D647CE53}"/>
              </a:ext>
            </a:extLst>
          </p:cNvPr>
          <p:cNvCxnSpPr/>
          <p:nvPr/>
        </p:nvCxnSpPr>
        <p:spPr>
          <a:xfrm flipH="1">
            <a:off x="7798246" y="4355942"/>
            <a:ext cx="5083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>
            <a:extLst>
              <a:ext uri="{FF2B5EF4-FFF2-40B4-BE49-F238E27FC236}">
                <a16:creationId xmlns:a16="http://schemas.microsoft.com/office/drawing/2014/main" id="{0B0F44A7-91F0-46F8-8B71-6BB06F354411}"/>
              </a:ext>
            </a:extLst>
          </p:cNvPr>
          <p:cNvCxnSpPr/>
          <p:nvPr/>
        </p:nvCxnSpPr>
        <p:spPr>
          <a:xfrm flipH="1">
            <a:off x="7802994" y="3195801"/>
            <a:ext cx="50832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>
            <a:extLst>
              <a:ext uri="{FF2B5EF4-FFF2-40B4-BE49-F238E27FC236}">
                <a16:creationId xmlns:a16="http://schemas.microsoft.com/office/drawing/2014/main" id="{D4285900-E31D-44A9-9C6D-5CE2D4E3B087}"/>
              </a:ext>
            </a:extLst>
          </p:cNvPr>
          <p:cNvCxnSpPr/>
          <p:nvPr/>
        </p:nvCxnSpPr>
        <p:spPr>
          <a:xfrm>
            <a:off x="8913793" y="4542758"/>
            <a:ext cx="311047" cy="0"/>
          </a:xfrm>
          <a:prstGeom prst="straightConnector1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64C3C5D9-B33F-41E7-9B2F-4D4CDAA38797}"/>
              </a:ext>
            </a:extLst>
          </p:cNvPr>
          <p:cNvCxnSpPr>
            <a:cxnSpLocks/>
          </p:cNvCxnSpPr>
          <p:nvPr/>
        </p:nvCxnSpPr>
        <p:spPr>
          <a:xfrm flipV="1">
            <a:off x="8039476" y="2516322"/>
            <a:ext cx="0" cy="20210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856C6C4B-4A76-4FDB-96CE-356B8EE9FD77}"/>
              </a:ext>
            </a:extLst>
          </p:cNvPr>
          <p:cNvCxnSpPr/>
          <p:nvPr/>
        </p:nvCxnSpPr>
        <p:spPr>
          <a:xfrm flipH="1">
            <a:off x="7669542" y="2516322"/>
            <a:ext cx="3828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직선 화살표 연결선 82">
            <a:extLst>
              <a:ext uri="{FF2B5EF4-FFF2-40B4-BE49-F238E27FC236}">
                <a16:creationId xmlns:a16="http://schemas.microsoft.com/office/drawing/2014/main" id="{B7429D25-62B8-408F-A2E8-519192915B6E}"/>
              </a:ext>
            </a:extLst>
          </p:cNvPr>
          <p:cNvCxnSpPr/>
          <p:nvPr/>
        </p:nvCxnSpPr>
        <p:spPr>
          <a:xfrm flipH="1">
            <a:off x="7669542" y="3429794"/>
            <a:ext cx="3828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59374B6-BFB0-4F41-942D-15399E90F134}"/>
              </a:ext>
            </a:extLst>
          </p:cNvPr>
          <p:cNvSpPr txBox="1"/>
          <p:nvPr/>
        </p:nvSpPr>
        <p:spPr>
          <a:xfrm>
            <a:off x="1314474" y="5782175"/>
            <a:ext cx="9924896" cy="697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아파치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worker_properties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에서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host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IP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를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LB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로 변경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285750" marR="0" lvl="0" indent="-28575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Tomcat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에서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Mysql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Write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와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Read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에 대하여 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jsp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파일에서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conn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부분을 변경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(Write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는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Master DNS, Read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는 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Slave DNS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로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1252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맑은 고딕"/>
                  <a:ea typeface="맑은 고딕" panose="020B0503020000020004" pitchFamily="50" charset="-127"/>
                  <a:cs typeface="+mn-cs"/>
                </a:endParaRPr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85000"/>
                    </a:prstClr>
                  </a:solidFill>
                  <a:effectLst/>
                  <a:uLnTx/>
                  <a:uFillTx/>
                  <a:latin typeface="나눔스퀘어" panose="020B0600000101010101" pitchFamily="50" charset="-127"/>
                  <a:ea typeface="나눔스퀘어" panose="020B0600000101010101" pitchFamily="50" charset="-127"/>
                  <a:cs typeface="+mn-cs"/>
                </a:rPr>
                <a:t>01</a:t>
              </a:r>
              <a:endParaRPr kumimoji="0" lang="ko-KR" altLang="en-US" sz="12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862616" y="251057"/>
            <a:ext cx="2957861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1.SSL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설정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(w/ </a:t>
            </a:r>
            <a:r>
              <a:rPr kumimoji="0" lang="en-US" altLang="ko-KR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openssl</a:t>
            </a: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)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862616" y="909444"/>
            <a:ext cx="4656510" cy="4448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1.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openssl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mod_ssl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이 설치되어 있어야 가능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2.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개인키 생성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#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openssl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genrsa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–out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ca.key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1024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3. CSR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생성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,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인증서 서명 요청을 의미 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–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인증서 발급을 위해 나는 누구고 키 값은 </a:t>
            </a: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이값이다하는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사용 정보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#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openssl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req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–new –key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ca.key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–out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ca.csr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4. self signed key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#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openssl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x509 –req –days 365 –in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ca.csr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–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signkey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ca.key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–out ca.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crt –days 365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(key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생성 </a:t>
            </a: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에러시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마지막에 추가 재실행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)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5.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생성된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3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개의 파일은 아래의 경로에 복사 또는 이동시켜줍니다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#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cp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ca.crt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pki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tls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/certs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#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cp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ca.key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pki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tls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/private/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ca.key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#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cp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ca.csr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pki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tls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/private/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ca.csr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6.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config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#vi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httpd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conf.d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ssl.conf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#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아파치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#vi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nginx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conf.d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default.conf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#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nginx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7.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ssl.conf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파일에 추가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SSLCertificateFile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pki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tls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/certs/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ca.crt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SSLCertificateKeyFile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pki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tls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/private/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ca.key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73C992-F604-4235-96E6-04A0D9AFC8DE}"/>
              </a:ext>
            </a:extLst>
          </p:cNvPr>
          <p:cNvSpPr txBox="1"/>
          <p:nvPr/>
        </p:nvSpPr>
        <p:spPr>
          <a:xfrm>
            <a:off x="5663146" y="765424"/>
            <a:ext cx="5389973" cy="5602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8. #vi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httpd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/conf/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httpd.conf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NameVirtualHost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*:*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&lt;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VirtualHost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*:443&gt;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SSLEngine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on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SSLCertificateFile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pki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tls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/certs/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ca.crt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SSLCertificateKeyFile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etc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pki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tls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/private/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ca.key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DocumentRoot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/var/www/html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ErrorLog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logs/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ssl_starkapin_com_error_log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 </a:t>
            </a: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주석처리하면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/var/log/http/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아래에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ssl_access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 error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로그 자동 생성됨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CustomLog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logs/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ssl_starkapin_com_error_log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common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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주석 처리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JkMount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/*.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jsp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ajp13   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vHost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에서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jsp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와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png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파일은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worker properties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sym typeface="Wingdings" panose="05000000000000000000" pitchFamily="2" charset="2"/>
              </a:rPr>
              <a:t>참조하여 처리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JkMount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/*.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png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ajp13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&lt;/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VirtualHost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&gt;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9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httpd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restart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hlinkClick r:id="rId3"/>
              </a:rPr>
              <a:t>https://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hlinkClick r:id="rId3"/>
              </a:rPr>
              <a:t>웹서버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hlinkClick r:id="rId3"/>
              </a:rPr>
              <a:t>IP/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  <a:hlinkClick r:id="rId3"/>
              </a:rPr>
              <a:t>index.jsp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하면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AJP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접속 확인 가능 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참조 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 스퀘어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dirty="0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1. </a:t>
            </a:r>
            <a:r>
              <a:rPr lang="en-US" altLang="ko-KR" sz="1000" dirty="0" err="1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VirtualHost</a:t>
            </a:r>
            <a:r>
              <a:rPr lang="en-US" altLang="ko-KR" sz="1000" dirty="0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 </a:t>
            </a:r>
            <a:r>
              <a:rPr lang="ko-KR" altLang="en-US" sz="1000" dirty="0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설정내에 </a:t>
            </a:r>
            <a:r>
              <a:rPr lang="en-US" altLang="ko-KR" sz="1000" dirty="0" err="1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DocumentRoot</a:t>
            </a:r>
            <a:r>
              <a:rPr lang="ko-KR" altLang="en-US" sz="1000" dirty="0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에 대해 </a:t>
            </a:r>
            <a:r>
              <a:rPr lang="en-US" altLang="ko-KR" sz="1000" dirty="0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Worker</a:t>
            </a:r>
            <a:r>
              <a:rPr lang="ko-KR" altLang="en-US" sz="1000" dirty="0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와 </a:t>
            </a:r>
            <a:r>
              <a:rPr lang="en-US" altLang="ko-KR" sz="1000" dirty="0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URI Properties</a:t>
            </a:r>
            <a:r>
              <a:rPr lang="ko-KR" altLang="en-US" sz="1000" dirty="0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 정의가 되어야함</a:t>
            </a:r>
            <a:endParaRPr lang="en-US" altLang="ko-KR" sz="1000" dirty="0">
              <a:solidFill>
                <a:prstClr val="black"/>
              </a:solidFill>
              <a:latin typeface="나눔 스퀘어"/>
              <a:ea typeface="맑은 고딕" panose="020B0503020000020004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dirty="0">
                <a:solidFill>
                  <a:prstClr val="black"/>
                </a:solidFill>
                <a:latin typeface="나눔 스퀘어"/>
                <a:ea typeface="맑은 고딕" panose="020B0503020000020004" pitchFamily="50" charset="-127"/>
              </a:rPr>
              <a:t>2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. SSL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로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AJP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연동하여 웹페이지 열리지 </a:t>
            </a:r>
            <a:r>
              <a:rPr kumimoji="0" lang="ko-KR" alt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않을때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아래 설정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httpd.conf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에 추가해보기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..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LoadModule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ssl_module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modules/mod_ssl.so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&lt;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IfModule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mod_ssl.c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&gt;  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Include 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conf.modules.d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/00-ssl.conf  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&lt;/</a:t>
            </a:r>
            <a:r>
              <a:rPr kumimoji="0" lang="en-US" altLang="ko-KR" sz="1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IfModule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 스퀘어"/>
                <a:ea typeface="맑은 고딕" panose="020B0503020000020004" pitchFamily="50" charset="-127"/>
                <a:cs typeface="+mn-cs"/>
              </a:rPr>
              <a:t>&gt;   </a:t>
            </a:r>
          </a:p>
        </p:txBody>
      </p:sp>
    </p:spTree>
    <p:extLst>
      <p:ext uri="{BB962C8B-B14F-4D97-AF65-F5344CB8AC3E}">
        <p14:creationId xmlns:p14="http://schemas.microsoft.com/office/powerpoint/2010/main" val="313074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2245015-867D-48C7-8701-6F57EF2CCC13}"/>
              </a:ext>
            </a:extLst>
          </p:cNvPr>
          <p:cNvSpPr txBox="1"/>
          <p:nvPr/>
        </p:nvSpPr>
        <p:spPr>
          <a:xfrm>
            <a:off x="982496" y="261354"/>
            <a:ext cx="6292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sz="2400" b="1"/>
              <a:t>톰캣 설치</a:t>
            </a:r>
            <a:r>
              <a:rPr lang="en-US" altLang="ko-KR" sz="2400" b="1"/>
              <a:t>(</a:t>
            </a:r>
            <a:r>
              <a:rPr lang="ko-KR" altLang="en-US" sz="2400" b="1"/>
              <a:t>연동 시 톰캣에서 설정할 것 없음</a:t>
            </a:r>
            <a:r>
              <a:rPr lang="en-US" altLang="ko-KR" sz="2400" b="1"/>
              <a:t>)</a:t>
            </a:r>
            <a:endParaRPr lang="ko-KR" altLang="en-US" sz="2400" b="1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5C08EE-54EE-42B8-A83D-A1A95B58EF0B}"/>
              </a:ext>
            </a:extLst>
          </p:cNvPr>
          <p:cNvSpPr txBox="1"/>
          <p:nvPr/>
        </p:nvSpPr>
        <p:spPr>
          <a:xfrm>
            <a:off x="670776" y="876175"/>
            <a:ext cx="11233560" cy="4257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1. </a:t>
            </a:r>
            <a:r>
              <a:rPr lang="ko-KR" altLang="en-US" sz="1000" dirty="0" err="1">
                <a:latin typeface="+mn-ea"/>
              </a:rPr>
              <a:t>톰캣</a:t>
            </a:r>
            <a:r>
              <a:rPr lang="ko-KR" altLang="en-US" sz="1000" dirty="0">
                <a:latin typeface="+mn-ea"/>
              </a:rPr>
              <a:t> 설치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# yum list installed | grep </a:t>
            </a:r>
            <a:r>
              <a:rPr lang="en-US" altLang="ko-KR" sz="1000" dirty="0" err="1">
                <a:latin typeface="+mn-ea"/>
              </a:rPr>
              <a:t>tomcap</a:t>
            </a:r>
            <a:r>
              <a:rPr lang="en-US" altLang="ko-KR" sz="1000" dirty="0">
                <a:latin typeface="+mn-ea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# yum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install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–y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tomcat*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2. </a:t>
            </a:r>
            <a:r>
              <a:rPr lang="ko-KR" altLang="en-US" sz="1000" dirty="0">
                <a:latin typeface="+mn-ea"/>
              </a:rPr>
              <a:t>경로는 </a:t>
            </a:r>
            <a:r>
              <a:rPr lang="en-US" altLang="ko-KR" sz="1000" dirty="0" err="1">
                <a:latin typeface="+mn-ea"/>
              </a:rPr>
              <a:t>usr</a:t>
            </a:r>
            <a:r>
              <a:rPr lang="en-US" altLang="ko-KR" sz="1000" dirty="0">
                <a:latin typeface="+mn-ea"/>
              </a:rPr>
              <a:t>/share/tomcat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3. </a:t>
            </a:r>
            <a:r>
              <a:rPr lang="ko-KR" altLang="en-US" sz="1000" dirty="0">
                <a:latin typeface="+mn-ea"/>
              </a:rPr>
              <a:t>자바설치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# yum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list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installed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|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grep</a:t>
            </a:r>
            <a:r>
              <a:rPr lang="ko-KR" altLang="en-US" sz="1000" dirty="0">
                <a:latin typeface="+mn-ea"/>
              </a:rPr>
              <a:t> </a:t>
            </a:r>
            <a:r>
              <a:rPr lang="en-US" altLang="ko-KR" sz="1000" dirty="0">
                <a:latin typeface="+mn-ea"/>
              </a:rPr>
              <a:t>java</a:t>
            </a:r>
          </a:p>
          <a:p>
            <a:pPr>
              <a:lnSpc>
                <a:spcPct val="150000"/>
              </a:lnSpc>
            </a:pPr>
            <a:r>
              <a:rPr lang="ko-KR" altLang="en-US" sz="1000" dirty="0">
                <a:latin typeface="+mn-ea"/>
              </a:rPr>
              <a:t>위에서 </a:t>
            </a:r>
            <a:r>
              <a:rPr lang="ko-KR" altLang="en-US" sz="1000" dirty="0" err="1">
                <a:latin typeface="+mn-ea"/>
              </a:rPr>
              <a:t>원하는거</a:t>
            </a:r>
            <a:r>
              <a:rPr lang="ko-KR" altLang="en-US" sz="1000" dirty="0">
                <a:latin typeface="+mn-ea"/>
              </a:rPr>
              <a:t> 아무거나 설치하자</a:t>
            </a: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+mn-ea"/>
              </a:rPr>
              <a:t># yum -y install java-1.8.0-openjdk-devel.x86_64</a:t>
            </a: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r>
              <a:rPr lang="en-US" altLang="ko-KR" sz="1000" dirty="0"/>
              <a:t>#</a:t>
            </a:r>
            <a:r>
              <a:rPr lang="ko-KR" altLang="ko-KR" sz="1000" dirty="0"/>
              <a:t> </a:t>
            </a:r>
            <a:r>
              <a:rPr lang="ko-KR" altLang="ko-KR" sz="1000" dirty="0" err="1"/>
              <a:t>systemctl</a:t>
            </a:r>
            <a:r>
              <a:rPr lang="ko-KR" altLang="ko-KR" sz="1000" dirty="0"/>
              <a:t> </a:t>
            </a:r>
            <a:r>
              <a:rPr lang="ko-KR" altLang="ko-KR" sz="1000" dirty="0" err="1"/>
              <a:t>enable</a:t>
            </a:r>
            <a:r>
              <a:rPr lang="ko-KR" altLang="ko-KR" sz="1000" dirty="0"/>
              <a:t> </a:t>
            </a:r>
            <a:r>
              <a:rPr lang="ko-KR" altLang="ko-KR" sz="1000" dirty="0" err="1"/>
              <a:t>tomcat</a:t>
            </a:r>
            <a:r>
              <a:rPr lang="en-US" altLang="ko-KR" sz="1000" dirty="0"/>
              <a:t>  </a:t>
            </a:r>
            <a:r>
              <a:rPr lang="en-US" altLang="ko-KR" sz="1000" dirty="0">
                <a:sym typeface="Wingdings" panose="05000000000000000000" pitchFamily="2" charset="2"/>
              </a:rPr>
              <a:t> </a:t>
            </a:r>
            <a:r>
              <a:rPr lang="ko-KR" altLang="en-US" sz="1000" dirty="0">
                <a:sym typeface="Wingdings" panose="05000000000000000000" pitchFamily="2" charset="2"/>
              </a:rPr>
              <a:t>서버</a:t>
            </a:r>
            <a:r>
              <a:rPr lang="en-US" altLang="ko-KR" sz="1000" dirty="0">
                <a:sym typeface="Wingdings" panose="05000000000000000000" pitchFamily="2" charset="2"/>
              </a:rPr>
              <a:t> </a:t>
            </a:r>
            <a:r>
              <a:rPr lang="ko-KR" altLang="en-US" sz="1000" dirty="0" err="1">
                <a:sym typeface="Wingdings" panose="05000000000000000000" pitchFamily="2" charset="2"/>
              </a:rPr>
              <a:t>리부팅</a:t>
            </a:r>
            <a:r>
              <a:rPr lang="ko-KR" altLang="en-US" sz="1000" dirty="0">
                <a:sym typeface="Wingdings" panose="05000000000000000000" pitchFamily="2" charset="2"/>
              </a:rPr>
              <a:t> 후 자동 </a:t>
            </a:r>
            <a:r>
              <a:rPr lang="en-US" altLang="ko-KR" sz="1000" dirty="0">
                <a:sym typeface="Wingdings" panose="05000000000000000000" pitchFamily="2" charset="2"/>
              </a:rPr>
              <a:t>tomcat</a:t>
            </a:r>
            <a:r>
              <a:rPr lang="ko-KR" altLang="en-US" sz="1000" dirty="0">
                <a:sym typeface="Wingdings" panose="05000000000000000000" pitchFamily="2" charset="2"/>
              </a:rPr>
              <a:t>실행</a:t>
            </a:r>
            <a:endParaRPr lang="ko-KR" altLang="ko-KR" sz="1000" dirty="0"/>
          </a:p>
          <a:p>
            <a:r>
              <a:rPr lang="en-US" altLang="ko-KR" sz="1000" dirty="0"/>
              <a:t># </a:t>
            </a:r>
            <a:r>
              <a:rPr lang="ko-KR" altLang="ko-KR" sz="1000" dirty="0" err="1"/>
              <a:t>systemctl</a:t>
            </a:r>
            <a:r>
              <a:rPr lang="ko-KR" altLang="ko-KR" sz="1000" dirty="0"/>
              <a:t> </a:t>
            </a:r>
            <a:r>
              <a:rPr lang="ko-KR" altLang="ko-KR" sz="1000" dirty="0" err="1"/>
              <a:t>start</a:t>
            </a:r>
            <a:r>
              <a:rPr lang="ko-KR" altLang="ko-KR" sz="1000" dirty="0"/>
              <a:t> </a:t>
            </a:r>
            <a:r>
              <a:rPr lang="ko-KR" altLang="ko-KR" sz="1000" dirty="0" err="1"/>
              <a:t>tomcat</a:t>
            </a:r>
            <a:endParaRPr lang="ko-KR" altLang="ko-KR" sz="1000" dirty="0"/>
          </a:p>
          <a:p>
            <a:r>
              <a:rPr lang="en-US" altLang="ko-KR" sz="1000" dirty="0"/>
              <a:t># </a:t>
            </a:r>
            <a:r>
              <a:rPr lang="ko-KR" altLang="ko-KR" sz="1000" dirty="0" err="1"/>
              <a:t>netstat</a:t>
            </a:r>
            <a:r>
              <a:rPr lang="ko-KR" altLang="ko-KR" sz="1000" dirty="0"/>
              <a:t> </a:t>
            </a:r>
            <a:r>
              <a:rPr lang="en-US" altLang="ko-KR" sz="1000" dirty="0"/>
              <a:t>–</a:t>
            </a:r>
            <a:r>
              <a:rPr lang="ko-KR" altLang="ko-KR" sz="1000" dirty="0" err="1"/>
              <a:t>tnlp</a:t>
            </a:r>
            <a:r>
              <a:rPr lang="en-US" altLang="ko-KR" sz="1000" dirty="0"/>
              <a:t>         </a:t>
            </a:r>
            <a:r>
              <a:rPr lang="en-US" altLang="ko-KR" sz="1000" dirty="0">
                <a:sym typeface="Wingdings" panose="05000000000000000000" pitchFamily="2" charset="2"/>
              </a:rPr>
              <a:t>   </a:t>
            </a:r>
            <a:r>
              <a:rPr lang="ko-KR" altLang="en-US" sz="1000" dirty="0">
                <a:sym typeface="Wingdings" panose="05000000000000000000" pitchFamily="2" charset="2"/>
              </a:rPr>
              <a:t>서비스 포트 </a:t>
            </a:r>
            <a:r>
              <a:rPr lang="en-US" altLang="ko-KR" sz="1000" dirty="0">
                <a:sym typeface="Wingdings" panose="05000000000000000000" pitchFamily="2" charset="2"/>
              </a:rPr>
              <a:t>Up</a:t>
            </a:r>
            <a:r>
              <a:rPr lang="ko-KR" altLang="en-US" sz="1000" dirty="0">
                <a:sym typeface="Wingdings" panose="05000000000000000000" pitchFamily="2" charset="2"/>
              </a:rPr>
              <a:t>상태 확인</a:t>
            </a:r>
            <a:endParaRPr lang="ko-KR" altLang="ko-KR" sz="1000" dirty="0"/>
          </a:p>
          <a:p>
            <a:r>
              <a:rPr lang="ko-KR" altLang="ko-KR" sz="1000" dirty="0"/>
              <a:t>tcp6       0      0 :::8080                 :::*                    LISTEN      24175/</a:t>
            </a:r>
            <a:r>
              <a:rPr lang="ko-KR" altLang="ko-KR" sz="1000" dirty="0" err="1"/>
              <a:t>java</a:t>
            </a:r>
            <a:endParaRPr lang="ko-KR" altLang="ko-KR" sz="1000" dirty="0"/>
          </a:p>
          <a:p>
            <a:r>
              <a:rPr lang="ko-KR" altLang="ko-KR" sz="1000" dirty="0"/>
              <a:t>tcp6       0      0 127.0.0.1:8005          :::*                    LISTEN      24175/</a:t>
            </a:r>
            <a:r>
              <a:rPr lang="ko-KR" altLang="ko-KR" sz="1000" dirty="0" err="1"/>
              <a:t>java</a:t>
            </a:r>
            <a:endParaRPr lang="ko-KR" altLang="ko-KR" sz="1000" dirty="0"/>
          </a:p>
          <a:p>
            <a:r>
              <a:rPr lang="ko-KR" altLang="ko-KR" sz="1000" dirty="0"/>
              <a:t>tcp6       0      0 :::8009                 :::*                    LISTEN      24175/</a:t>
            </a:r>
            <a:r>
              <a:rPr lang="ko-KR" altLang="ko-KR" sz="1000" dirty="0" err="1"/>
              <a:t>java</a:t>
            </a:r>
            <a:endParaRPr lang="ko-KR" altLang="ko-KR" sz="1000" dirty="0"/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31041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2245015-867D-48C7-8701-6F57EF2CCC13}"/>
              </a:ext>
            </a:extLst>
          </p:cNvPr>
          <p:cNvSpPr txBox="1"/>
          <p:nvPr/>
        </p:nvSpPr>
        <p:spPr>
          <a:xfrm>
            <a:off x="982496" y="261354"/>
            <a:ext cx="42851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2400" b="1"/>
              <a:t>#1 </a:t>
            </a:r>
            <a:r>
              <a:rPr lang="ko-KR" altLang="en-US" sz="2400" b="1"/>
              <a:t>모듈 설치</a:t>
            </a:r>
            <a:r>
              <a:rPr lang="en-US" altLang="ko-KR" sz="2400" b="1"/>
              <a:t>(</a:t>
            </a:r>
            <a:r>
              <a:rPr lang="ko-KR" altLang="en-US" sz="2400" b="1"/>
              <a:t>아파치에 설치</a:t>
            </a:r>
            <a:r>
              <a:rPr lang="en-US" altLang="ko-KR" sz="2400" b="1"/>
              <a:t>)</a:t>
            </a:r>
            <a:r>
              <a:rPr lang="ko-KR" altLang="en-US" sz="2400" b="1"/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5C08EE-54EE-42B8-A83D-A1A95B58EF0B}"/>
              </a:ext>
            </a:extLst>
          </p:cNvPr>
          <p:cNvSpPr txBox="1"/>
          <p:nvPr/>
        </p:nvSpPr>
        <p:spPr>
          <a:xfrm>
            <a:off x="550437" y="920485"/>
            <a:ext cx="1123356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mod_jk, mod_proxy, mod_proxy_ajp </a:t>
            </a:r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등 가장 많이 사용하는 </a:t>
            </a:r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가지 방법이 있다</a:t>
            </a:r>
            <a:r>
              <a:rPr lang="en-US" altLang="ko-KR" sz="120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>
              <a:buAutoNum type="arabicPeriod"/>
            </a:pPr>
            <a:endParaRPr lang="en-US" altLang="ko-KR" sz="120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endParaRPr lang="en-US" altLang="ko-KR" sz="1200">
              <a:latin typeface="맑은 고딕" panose="020B0503020000020004" pitchFamily="50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156C2A7-6E4C-421E-9353-0976FDD3C0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486" y="1197484"/>
            <a:ext cx="5605623" cy="394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343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37852D-085E-4FDC-9E31-5D4F5D3FBE82}"/>
              </a:ext>
            </a:extLst>
          </p:cNvPr>
          <p:cNvSpPr txBox="1"/>
          <p:nvPr/>
        </p:nvSpPr>
        <p:spPr>
          <a:xfrm>
            <a:off x="839021" y="209713"/>
            <a:ext cx="21898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/>
              <a:t>Mod_proxy_ajp</a:t>
            </a:r>
            <a:r>
              <a:rPr lang="en-US" altLang="ko-KR" sz="1400" dirty="0"/>
              <a:t> </a:t>
            </a:r>
            <a:r>
              <a:rPr lang="ko-KR" altLang="en-US" sz="1400" dirty="0"/>
              <a:t>설정방법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6DE0AD7-0111-4288-A476-35A420DD5995}"/>
              </a:ext>
            </a:extLst>
          </p:cNvPr>
          <p:cNvSpPr/>
          <p:nvPr/>
        </p:nvSpPr>
        <p:spPr>
          <a:xfrm>
            <a:off x="428884" y="537226"/>
            <a:ext cx="6092825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Apache 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설정</a:t>
            </a:r>
            <a:endParaRPr lang="en-US" altLang="ko-KR" sz="1000" dirty="0">
              <a:solidFill>
                <a:srgbClr val="000000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etc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httpd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conf.modules.d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/00-proxy.conf 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에서 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mod_proxy_ajp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주석제거</a:t>
            </a:r>
            <a:endParaRPr lang="en-US" altLang="ko-KR" sz="1000" b="0" i="0" dirty="0">
              <a:solidFill>
                <a:srgbClr val="000000"/>
              </a:solidFill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1441D38-6C07-46C5-AED2-07F6FEA10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16" y="937336"/>
            <a:ext cx="4412910" cy="2853908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77F6CBE-F2DA-4300-8304-B524BFEEDF83}"/>
              </a:ext>
            </a:extLst>
          </p:cNvPr>
          <p:cNvSpPr/>
          <p:nvPr/>
        </p:nvSpPr>
        <p:spPr>
          <a:xfrm>
            <a:off x="195130" y="3594200"/>
            <a:ext cx="6092825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httpd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-M | grep 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ajp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확인 후 </a:t>
            </a:r>
            <a:b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vi /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etc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httpd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conf.d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/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proxy.conf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Proxy 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설정 파일 수정 </a:t>
            </a:r>
            <a:b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b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ProxyPass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  / ajp://localhost:8009/</a:t>
            </a:r>
            <a:b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주도메인 포트 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80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으로 들어오는 요청을 </a:t>
            </a: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ajp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를 사용해 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TOMCAT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서버와 연결에 사용하는 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8009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로 전달</a:t>
            </a:r>
            <a:b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b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en-US" altLang="ko-KR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ProxyPassReserve</a:t>
            </a:r>
            <a: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</a:t>
            </a:r>
            <a:br>
              <a:rPr lang="en-US" altLang="ko-KR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</a:b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우회해서 들어올 경우를 차단하는 명령</a:t>
            </a:r>
            <a:endParaRPr lang="ko-KR" altLang="en-US" sz="1000" b="0" i="0" dirty="0">
              <a:solidFill>
                <a:srgbClr val="000000"/>
              </a:solidFill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A83C81A-9C86-496E-B1F6-EF3D8EC187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424" y="4424906"/>
            <a:ext cx="3785792" cy="2448340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7BDC6D2-EE84-4629-95DE-8E6DDC614778}"/>
              </a:ext>
            </a:extLst>
          </p:cNvPr>
          <p:cNvSpPr/>
          <p:nvPr/>
        </p:nvSpPr>
        <p:spPr>
          <a:xfrm>
            <a:off x="7195657" y="629697"/>
            <a:ext cx="441291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sz="1000" dirty="0" err="1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톰캣</a:t>
            </a:r>
            <a:r>
              <a:rPr lang="ko-KR" altLang="en-US" sz="1000" dirty="0">
                <a:solidFill>
                  <a:srgbClr val="000000"/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 설정</a:t>
            </a:r>
            <a:endParaRPr lang="en-US" altLang="ko-KR" sz="1000" dirty="0">
              <a:solidFill>
                <a:srgbClr val="000000"/>
              </a:solidFill>
              <a:latin typeface="돋움" panose="020B0600000101010101" pitchFamily="50" charset="-127"/>
              <a:ea typeface="돋움" panose="020B0600000101010101" pitchFamily="50" charset="-127"/>
            </a:endParaRPr>
          </a:p>
          <a:p>
            <a:r>
              <a:rPr lang="en-US" altLang="ko-KR" sz="1000" dirty="0"/>
              <a:t># vi /</a:t>
            </a:r>
            <a:r>
              <a:rPr lang="en-US" altLang="ko-KR" sz="1000" dirty="0" err="1"/>
              <a:t>usr</a:t>
            </a:r>
            <a:r>
              <a:rPr lang="en-US" altLang="ko-KR" sz="1000" dirty="0"/>
              <a:t>/share/tomcat/conf/server.xml</a:t>
            </a:r>
            <a:br>
              <a:rPr lang="en-US" altLang="ko-KR" sz="1000" dirty="0"/>
            </a:br>
            <a:br>
              <a:rPr lang="en-US" altLang="ko-KR" sz="1000" dirty="0"/>
            </a:br>
            <a:r>
              <a:rPr lang="ko-KR" altLang="en-US" sz="1000" dirty="0"/>
              <a:t>사용자가 </a:t>
            </a:r>
            <a:r>
              <a:rPr lang="en-US" altLang="ko-KR" sz="1000" dirty="0"/>
              <a:t>SSL/TLS </a:t>
            </a:r>
            <a:r>
              <a:rPr lang="ko-KR" altLang="en-US" sz="1000" dirty="0"/>
              <a:t>요청 시 해당 요청을 </a:t>
            </a:r>
            <a:r>
              <a:rPr lang="en-US" altLang="ko-KR" sz="1000" dirty="0"/>
              <a:t>8443 TOMCAT</a:t>
            </a:r>
            <a:r>
              <a:rPr lang="ko-KR" altLang="en-US" sz="1000" dirty="0"/>
              <a:t>으로 전달한다</a:t>
            </a:r>
            <a:br>
              <a:rPr lang="ko-KR" altLang="en-US" sz="1000" dirty="0"/>
            </a:br>
            <a:r>
              <a:rPr lang="en-US" altLang="ko-KR" sz="1000" dirty="0"/>
              <a:t>92-93line </a:t>
            </a:r>
            <a:r>
              <a:rPr lang="ko-KR" altLang="en-US" sz="1000" dirty="0"/>
              <a:t>수정</a:t>
            </a:r>
            <a:br>
              <a:rPr lang="ko-KR" altLang="en-US" sz="1000" dirty="0"/>
            </a:br>
            <a:r>
              <a:rPr lang="en-US" altLang="ko-KR" sz="1000" dirty="0" err="1"/>
              <a:t>Connectore</a:t>
            </a:r>
            <a:r>
              <a:rPr lang="en-US" altLang="ko-KR" sz="1000" dirty="0"/>
              <a:t> port=[</a:t>
            </a:r>
            <a:r>
              <a:rPr lang="ko-KR" altLang="en-US" sz="1000" dirty="0"/>
              <a:t>요청 온 포트 </a:t>
            </a:r>
            <a:r>
              <a:rPr lang="en-US" altLang="ko-KR" sz="1000" dirty="0"/>
              <a:t>8009(AJP)]</a:t>
            </a:r>
            <a:br>
              <a:rPr lang="en-US" altLang="ko-KR" sz="1000" dirty="0"/>
            </a:br>
            <a:r>
              <a:rPr lang="en-US" altLang="ko-KR" sz="1000" dirty="0"/>
              <a:t>protocol=[</a:t>
            </a:r>
            <a:r>
              <a:rPr lang="ko-KR" altLang="en-US" sz="1000" dirty="0"/>
              <a:t>요청 온 프로토콜 </a:t>
            </a:r>
            <a:r>
              <a:rPr lang="en-US" altLang="ko-KR" sz="1000" dirty="0"/>
              <a:t>AJP(8009)]</a:t>
            </a:r>
            <a:br>
              <a:rPr lang="en-US" altLang="ko-KR" sz="1000" dirty="0"/>
            </a:br>
            <a:r>
              <a:rPr lang="en-US" altLang="ko-KR" sz="1000" dirty="0" err="1"/>
              <a:t>redirectPort</a:t>
            </a:r>
            <a:r>
              <a:rPr lang="en-US" altLang="ko-KR" sz="1000" dirty="0"/>
              <a:t>=[</a:t>
            </a:r>
            <a:r>
              <a:rPr lang="ko-KR" altLang="en-US" sz="1000" dirty="0"/>
              <a:t>이곳으로 넘긴다 </a:t>
            </a:r>
            <a:r>
              <a:rPr lang="en-US" altLang="ko-KR" sz="1000" dirty="0"/>
              <a:t>8443(</a:t>
            </a:r>
            <a:r>
              <a:rPr lang="ko-KR" altLang="en-US" sz="1000" dirty="0" err="1"/>
              <a:t>아파치톰캣</a:t>
            </a:r>
            <a:r>
              <a:rPr lang="en-US" altLang="ko-KR" sz="1000" dirty="0"/>
              <a:t>)]</a:t>
            </a:r>
            <a:endParaRPr lang="en-US" altLang="ko-KR" sz="1000" b="0" i="0" dirty="0">
              <a:solidFill>
                <a:srgbClr val="000000"/>
              </a:solidFill>
              <a:effectLst/>
              <a:latin typeface="Dotum" panose="020B0600000101010101" pitchFamily="50" charset="-127"/>
              <a:ea typeface="Dotum" panose="020B0600000101010101" pitchFamily="50" charset="-127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EE8989E-544F-4470-AAE2-6593D0869E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356" y="2322331"/>
            <a:ext cx="4412910" cy="287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094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11269149" y="-375997"/>
            <a:ext cx="1277243" cy="1029964"/>
            <a:chOff x="11351794" y="-314622"/>
            <a:chExt cx="1115972" cy="899916"/>
          </a:xfrm>
        </p:grpSpPr>
        <p:grpSp>
          <p:nvGrpSpPr>
            <p:cNvPr id="14" name="그룹 13"/>
            <p:cNvGrpSpPr/>
            <p:nvPr/>
          </p:nvGrpSpPr>
          <p:grpSpPr>
            <a:xfrm>
              <a:off x="11351794" y="-314622"/>
              <a:ext cx="1115972" cy="899916"/>
              <a:chOff x="11599976" y="-163370"/>
              <a:chExt cx="711339" cy="573622"/>
            </a:xfrm>
          </p:grpSpPr>
          <p:sp>
            <p:nvSpPr>
              <p:cNvPr id="16" name="타원 6"/>
              <p:cNvSpPr/>
              <p:nvPr/>
            </p:nvSpPr>
            <p:spPr>
              <a:xfrm>
                <a:off x="11599976" y="-163370"/>
                <a:ext cx="570489" cy="514191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7186" h="826675">
                    <a:moveTo>
                      <a:pt x="183" y="413330"/>
                    </a:moveTo>
                    <a:cubicBezTo>
                      <a:pt x="-8443" y="120289"/>
                      <a:pt x="288598" y="2908"/>
                      <a:pt x="441432" y="33"/>
                    </a:cubicBezTo>
                    <a:cubicBezTo>
                      <a:pt x="594266" y="-2842"/>
                      <a:pt x="917186" y="177348"/>
                      <a:pt x="917186" y="396077"/>
                    </a:cubicBezTo>
                    <a:cubicBezTo>
                      <a:pt x="917186" y="614806"/>
                      <a:pt x="594266" y="823751"/>
                      <a:pt x="441432" y="826626"/>
                    </a:cubicBezTo>
                    <a:cubicBezTo>
                      <a:pt x="288598" y="829501"/>
                      <a:pt x="8809" y="706371"/>
                      <a:pt x="183" y="413330"/>
                    </a:cubicBezTo>
                    <a:close/>
                  </a:path>
                </a:pathLst>
              </a:custGeom>
              <a:solidFill>
                <a:srgbClr val="007DD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타원 6"/>
              <p:cNvSpPr/>
              <p:nvPr/>
            </p:nvSpPr>
            <p:spPr>
              <a:xfrm>
                <a:off x="11724403" y="-98567"/>
                <a:ext cx="586912" cy="5088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7 w 951515"/>
                  <a:gd name="connsiteY0" fmla="*/ 396044 h 731702"/>
                  <a:gd name="connsiteX1" fmla="*/ 475761 w 951515"/>
                  <a:gd name="connsiteY1" fmla="*/ 0 h 731702"/>
                  <a:gd name="connsiteX2" fmla="*/ 951515 w 951515"/>
                  <a:gd name="connsiteY2" fmla="*/ 396044 h 731702"/>
                  <a:gd name="connsiteX3" fmla="*/ 467134 w 951515"/>
                  <a:gd name="connsiteY3" fmla="*/ 731702 h 731702"/>
                  <a:gd name="connsiteX4" fmla="*/ 7 w 951515"/>
                  <a:gd name="connsiteY4" fmla="*/ 396044 h 731702"/>
                  <a:gd name="connsiteX0" fmla="*/ 529 w 952037"/>
                  <a:gd name="connsiteY0" fmla="*/ 396044 h 766207"/>
                  <a:gd name="connsiteX1" fmla="*/ 476283 w 952037"/>
                  <a:gd name="connsiteY1" fmla="*/ 0 h 766207"/>
                  <a:gd name="connsiteX2" fmla="*/ 952037 w 952037"/>
                  <a:gd name="connsiteY2" fmla="*/ 396044 h 766207"/>
                  <a:gd name="connsiteX3" fmla="*/ 553920 w 952037"/>
                  <a:gd name="connsiteY3" fmla="*/ 766207 h 766207"/>
                  <a:gd name="connsiteX4" fmla="*/ 529 w 952037"/>
                  <a:gd name="connsiteY4" fmla="*/ 396044 h 766207"/>
                  <a:gd name="connsiteX0" fmla="*/ 482 w 857099"/>
                  <a:gd name="connsiteY0" fmla="*/ 404679 h 766221"/>
                  <a:gd name="connsiteX1" fmla="*/ 381345 w 857099"/>
                  <a:gd name="connsiteY1" fmla="*/ 8 h 766221"/>
                  <a:gd name="connsiteX2" fmla="*/ 857099 w 857099"/>
                  <a:gd name="connsiteY2" fmla="*/ 396052 h 766221"/>
                  <a:gd name="connsiteX3" fmla="*/ 458982 w 857099"/>
                  <a:gd name="connsiteY3" fmla="*/ 766215 h 766221"/>
                  <a:gd name="connsiteX4" fmla="*/ 482 w 857099"/>
                  <a:gd name="connsiteY4" fmla="*/ 404679 h 766221"/>
                  <a:gd name="connsiteX0" fmla="*/ 377 w 943258"/>
                  <a:gd name="connsiteY0" fmla="*/ 413331 h 766266"/>
                  <a:gd name="connsiteX1" fmla="*/ 467504 w 943258"/>
                  <a:gd name="connsiteY1" fmla="*/ 33 h 766266"/>
                  <a:gd name="connsiteX2" fmla="*/ 943258 w 943258"/>
                  <a:gd name="connsiteY2" fmla="*/ 396077 h 766266"/>
                  <a:gd name="connsiteX3" fmla="*/ 545141 w 943258"/>
                  <a:gd name="connsiteY3" fmla="*/ 766240 h 766266"/>
                  <a:gd name="connsiteX4" fmla="*/ 377 w 943258"/>
                  <a:gd name="connsiteY4" fmla="*/ 413331 h 766266"/>
                  <a:gd name="connsiteX0" fmla="*/ 710 w 943591"/>
                  <a:gd name="connsiteY0" fmla="*/ 465082 h 818018"/>
                  <a:gd name="connsiteX1" fmla="*/ 441957 w 943591"/>
                  <a:gd name="connsiteY1" fmla="*/ 26 h 818018"/>
                  <a:gd name="connsiteX2" fmla="*/ 943591 w 943591"/>
                  <a:gd name="connsiteY2" fmla="*/ 447828 h 818018"/>
                  <a:gd name="connsiteX3" fmla="*/ 545474 w 943591"/>
                  <a:gd name="connsiteY3" fmla="*/ 817991 h 818018"/>
                  <a:gd name="connsiteX4" fmla="*/ 710 w 943591"/>
                  <a:gd name="connsiteY4" fmla="*/ 465082 h 818018"/>
                  <a:gd name="connsiteX0" fmla="*/ 710 w 943591"/>
                  <a:gd name="connsiteY0" fmla="*/ 465082 h 818039"/>
                  <a:gd name="connsiteX1" fmla="*/ 441957 w 943591"/>
                  <a:gd name="connsiteY1" fmla="*/ 26 h 818039"/>
                  <a:gd name="connsiteX2" fmla="*/ 943591 w 943591"/>
                  <a:gd name="connsiteY2" fmla="*/ 447828 h 818039"/>
                  <a:gd name="connsiteX3" fmla="*/ 545474 w 943591"/>
                  <a:gd name="connsiteY3" fmla="*/ 817991 h 818039"/>
                  <a:gd name="connsiteX4" fmla="*/ 710 w 943591"/>
                  <a:gd name="connsiteY4" fmla="*/ 465082 h 8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43591" h="818039">
                    <a:moveTo>
                      <a:pt x="710" y="465082"/>
                    </a:moveTo>
                    <a:cubicBezTo>
                      <a:pt x="-16543" y="233864"/>
                      <a:pt x="284810" y="2902"/>
                      <a:pt x="441957" y="26"/>
                    </a:cubicBezTo>
                    <a:cubicBezTo>
                      <a:pt x="599104" y="-2850"/>
                      <a:pt x="943591" y="229099"/>
                      <a:pt x="943591" y="447828"/>
                    </a:cubicBezTo>
                    <a:cubicBezTo>
                      <a:pt x="943591" y="666557"/>
                      <a:pt x="702621" y="815115"/>
                      <a:pt x="545474" y="817991"/>
                    </a:cubicBezTo>
                    <a:cubicBezTo>
                      <a:pt x="388327" y="820867"/>
                      <a:pt x="17963" y="696300"/>
                      <a:pt x="710" y="465082"/>
                    </a:cubicBezTo>
                    <a:close/>
                  </a:path>
                </a:pathLst>
              </a:custGeom>
              <a:solidFill>
                <a:srgbClr val="A5C7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타원 6"/>
              <p:cNvSpPr/>
              <p:nvPr/>
            </p:nvSpPr>
            <p:spPr>
              <a:xfrm>
                <a:off x="11681046" y="-160314"/>
                <a:ext cx="522158" cy="515219"/>
              </a:xfrm>
              <a:custGeom>
                <a:avLst/>
                <a:gdLst>
                  <a:gd name="connsiteX0" fmla="*/ 0 w 951507"/>
                  <a:gd name="connsiteY0" fmla="*/ 396044 h 792088"/>
                  <a:gd name="connsiteX1" fmla="*/ 475754 w 951507"/>
                  <a:gd name="connsiteY1" fmla="*/ 0 h 792088"/>
                  <a:gd name="connsiteX2" fmla="*/ 951508 w 951507"/>
                  <a:gd name="connsiteY2" fmla="*/ 396044 h 792088"/>
                  <a:gd name="connsiteX3" fmla="*/ 475754 w 951507"/>
                  <a:gd name="connsiteY3" fmla="*/ 792088 h 792088"/>
                  <a:gd name="connsiteX4" fmla="*/ 0 w 951507"/>
                  <a:gd name="connsiteY4" fmla="*/ 396044 h 792088"/>
                  <a:gd name="connsiteX0" fmla="*/ 0 w 951508"/>
                  <a:gd name="connsiteY0" fmla="*/ 396044 h 826593"/>
                  <a:gd name="connsiteX1" fmla="*/ 475754 w 951508"/>
                  <a:gd name="connsiteY1" fmla="*/ 0 h 826593"/>
                  <a:gd name="connsiteX2" fmla="*/ 951508 w 951508"/>
                  <a:gd name="connsiteY2" fmla="*/ 396044 h 826593"/>
                  <a:gd name="connsiteX3" fmla="*/ 475754 w 951508"/>
                  <a:gd name="connsiteY3" fmla="*/ 826593 h 826593"/>
                  <a:gd name="connsiteX4" fmla="*/ 0 w 951508"/>
                  <a:gd name="connsiteY4" fmla="*/ 396044 h 826593"/>
                  <a:gd name="connsiteX0" fmla="*/ 0 w 891123"/>
                  <a:gd name="connsiteY0" fmla="*/ 387423 h 826606"/>
                  <a:gd name="connsiteX1" fmla="*/ 415369 w 891123"/>
                  <a:gd name="connsiteY1" fmla="*/ 6 h 826606"/>
                  <a:gd name="connsiteX2" fmla="*/ 891123 w 891123"/>
                  <a:gd name="connsiteY2" fmla="*/ 396050 h 826606"/>
                  <a:gd name="connsiteX3" fmla="*/ 415369 w 891123"/>
                  <a:gd name="connsiteY3" fmla="*/ 826599 h 826606"/>
                  <a:gd name="connsiteX4" fmla="*/ 0 w 891123"/>
                  <a:gd name="connsiteY4" fmla="*/ 387423 h 826606"/>
                  <a:gd name="connsiteX0" fmla="*/ 0 w 917003"/>
                  <a:gd name="connsiteY0" fmla="*/ 413330 h 826648"/>
                  <a:gd name="connsiteX1" fmla="*/ 441249 w 917003"/>
                  <a:gd name="connsiteY1" fmla="*/ 33 h 826648"/>
                  <a:gd name="connsiteX2" fmla="*/ 917003 w 917003"/>
                  <a:gd name="connsiteY2" fmla="*/ 396077 h 826648"/>
                  <a:gd name="connsiteX3" fmla="*/ 441249 w 917003"/>
                  <a:gd name="connsiteY3" fmla="*/ 826626 h 826648"/>
                  <a:gd name="connsiteX4" fmla="*/ 0 w 917003"/>
                  <a:gd name="connsiteY4" fmla="*/ 413330 h 826648"/>
                  <a:gd name="connsiteX0" fmla="*/ 0 w 917003"/>
                  <a:gd name="connsiteY0" fmla="*/ 413330 h 826656"/>
                  <a:gd name="connsiteX1" fmla="*/ 441249 w 917003"/>
                  <a:gd name="connsiteY1" fmla="*/ 33 h 826656"/>
                  <a:gd name="connsiteX2" fmla="*/ 917003 w 917003"/>
                  <a:gd name="connsiteY2" fmla="*/ 396077 h 826656"/>
                  <a:gd name="connsiteX3" fmla="*/ 441249 w 917003"/>
                  <a:gd name="connsiteY3" fmla="*/ 826626 h 826656"/>
                  <a:gd name="connsiteX4" fmla="*/ 0 w 917003"/>
                  <a:gd name="connsiteY4" fmla="*/ 413330 h 826656"/>
                  <a:gd name="connsiteX0" fmla="*/ 183 w 917186"/>
                  <a:gd name="connsiteY0" fmla="*/ 413330 h 826675"/>
                  <a:gd name="connsiteX1" fmla="*/ 441432 w 917186"/>
                  <a:gd name="connsiteY1" fmla="*/ 33 h 826675"/>
                  <a:gd name="connsiteX2" fmla="*/ 917186 w 917186"/>
                  <a:gd name="connsiteY2" fmla="*/ 396077 h 826675"/>
                  <a:gd name="connsiteX3" fmla="*/ 441432 w 917186"/>
                  <a:gd name="connsiteY3" fmla="*/ 826626 h 826675"/>
                  <a:gd name="connsiteX4" fmla="*/ 183 w 917186"/>
                  <a:gd name="connsiteY4" fmla="*/ 413330 h 826675"/>
                  <a:gd name="connsiteX0" fmla="*/ 249 w 822361"/>
                  <a:gd name="connsiteY0" fmla="*/ 413330 h 826675"/>
                  <a:gd name="connsiteX1" fmla="*/ 346607 w 822361"/>
                  <a:gd name="connsiteY1" fmla="*/ 33 h 826675"/>
                  <a:gd name="connsiteX2" fmla="*/ 822361 w 822361"/>
                  <a:gd name="connsiteY2" fmla="*/ 396077 h 826675"/>
                  <a:gd name="connsiteX3" fmla="*/ 346607 w 822361"/>
                  <a:gd name="connsiteY3" fmla="*/ 826626 h 826675"/>
                  <a:gd name="connsiteX4" fmla="*/ 249 w 822361"/>
                  <a:gd name="connsiteY4" fmla="*/ 413330 h 826675"/>
                  <a:gd name="connsiteX0" fmla="*/ 249 w 822361"/>
                  <a:gd name="connsiteY0" fmla="*/ 378833 h 792150"/>
                  <a:gd name="connsiteX1" fmla="*/ 398365 w 822361"/>
                  <a:gd name="connsiteY1" fmla="*/ 42 h 792150"/>
                  <a:gd name="connsiteX2" fmla="*/ 822361 w 822361"/>
                  <a:gd name="connsiteY2" fmla="*/ 361580 h 792150"/>
                  <a:gd name="connsiteX3" fmla="*/ 346607 w 822361"/>
                  <a:gd name="connsiteY3" fmla="*/ 792129 h 792150"/>
                  <a:gd name="connsiteX4" fmla="*/ 249 w 822361"/>
                  <a:gd name="connsiteY4" fmla="*/ 378833 h 792150"/>
                  <a:gd name="connsiteX0" fmla="*/ 275 w 796508"/>
                  <a:gd name="connsiteY0" fmla="*/ 501694 h 796188"/>
                  <a:gd name="connsiteX1" fmla="*/ 372512 w 796508"/>
                  <a:gd name="connsiteY1" fmla="*/ 2133 h 796188"/>
                  <a:gd name="connsiteX2" fmla="*/ 796508 w 796508"/>
                  <a:gd name="connsiteY2" fmla="*/ 363671 h 796188"/>
                  <a:gd name="connsiteX3" fmla="*/ 320754 w 796508"/>
                  <a:gd name="connsiteY3" fmla="*/ 794220 h 796188"/>
                  <a:gd name="connsiteX4" fmla="*/ 275 w 796508"/>
                  <a:gd name="connsiteY4" fmla="*/ 501694 h 796188"/>
                  <a:gd name="connsiteX0" fmla="*/ 116 w 796349"/>
                  <a:gd name="connsiteY0" fmla="*/ 501694 h 830450"/>
                  <a:gd name="connsiteX1" fmla="*/ 372353 w 796349"/>
                  <a:gd name="connsiteY1" fmla="*/ 2133 h 830450"/>
                  <a:gd name="connsiteX2" fmla="*/ 796349 w 796349"/>
                  <a:gd name="connsiteY2" fmla="*/ 363671 h 830450"/>
                  <a:gd name="connsiteX3" fmla="*/ 337847 w 796349"/>
                  <a:gd name="connsiteY3" fmla="*/ 828726 h 830450"/>
                  <a:gd name="connsiteX4" fmla="*/ 116 w 796349"/>
                  <a:gd name="connsiteY4" fmla="*/ 501694 h 830450"/>
                  <a:gd name="connsiteX0" fmla="*/ 119 w 839484"/>
                  <a:gd name="connsiteY0" fmla="*/ 500434 h 828328"/>
                  <a:gd name="connsiteX1" fmla="*/ 372356 w 839484"/>
                  <a:gd name="connsiteY1" fmla="*/ 873 h 828328"/>
                  <a:gd name="connsiteX2" fmla="*/ 839484 w 839484"/>
                  <a:gd name="connsiteY2" fmla="*/ 405543 h 828328"/>
                  <a:gd name="connsiteX3" fmla="*/ 337850 w 839484"/>
                  <a:gd name="connsiteY3" fmla="*/ 827466 h 828328"/>
                  <a:gd name="connsiteX4" fmla="*/ 119 w 839484"/>
                  <a:gd name="connsiteY4" fmla="*/ 500434 h 8283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39484" h="828328">
                    <a:moveTo>
                      <a:pt x="119" y="500434"/>
                    </a:moveTo>
                    <a:cubicBezTo>
                      <a:pt x="5870" y="362669"/>
                      <a:pt x="232462" y="16688"/>
                      <a:pt x="372356" y="873"/>
                    </a:cubicBezTo>
                    <a:cubicBezTo>
                      <a:pt x="512250" y="-14942"/>
                      <a:pt x="839484" y="186814"/>
                      <a:pt x="839484" y="405543"/>
                    </a:cubicBezTo>
                    <a:cubicBezTo>
                      <a:pt x="839484" y="624272"/>
                      <a:pt x="477744" y="811651"/>
                      <a:pt x="337850" y="827466"/>
                    </a:cubicBezTo>
                    <a:cubicBezTo>
                      <a:pt x="197956" y="843281"/>
                      <a:pt x="-5632" y="638199"/>
                      <a:pt x="119" y="500434"/>
                    </a:cubicBezTo>
                    <a:close/>
                  </a:path>
                </a:pathLst>
              </a:custGeom>
              <a:solidFill>
                <a:srgbClr val="0153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11534575" y="128458"/>
              <a:ext cx="323818" cy="2420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i="1">
                  <a:solidFill>
                    <a:schemeClr val="bg1">
                      <a:lumMod val="8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01</a:t>
              </a:r>
              <a:endParaRPr lang="ko-KR" altLang="en-US" sz="1200" i="1">
                <a:solidFill>
                  <a:schemeClr val="bg1">
                    <a:lumMod val="8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62245015-867D-48C7-8701-6F57EF2CCC13}"/>
              </a:ext>
            </a:extLst>
          </p:cNvPr>
          <p:cNvSpPr txBox="1"/>
          <p:nvPr/>
        </p:nvSpPr>
        <p:spPr>
          <a:xfrm>
            <a:off x="982496" y="261354"/>
            <a:ext cx="4176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sz="2400" b="1"/>
              <a:t>#2 </a:t>
            </a:r>
            <a:r>
              <a:rPr lang="ko-KR" altLang="en-US" sz="2400" b="1"/>
              <a:t>모듈 설치</a:t>
            </a:r>
            <a:r>
              <a:rPr lang="en-US" altLang="ko-KR" sz="2400" b="1"/>
              <a:t>(</a:t>
            </a:r>
            <a:r>
              <a:rPr lang="ko-KR" altLang="en-US" sz="2400" b="1"/>
              <a:t>아파치에 설치</a:t>
            </a:r>
            <a:r>
              <a:rPr lang="en-US" altLang="ko-KR" sz="2400" b="1"/>
              <a:t>)</a:t>
            </a:r>
            <a:endParaRPr lang="ko-KR" altLang="en-US" sz="2400" b="1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5C08EE-54EE-42B8-A83D-A1A95B58EF0B}"/>
              </a:ext>
            </a:extLst>
          </p:cNvPr>
          <p:cNvSpPr txBox="1"/>
          <p:nvPr/>
        </p:nvSpPr>
        <p:spPr>
          <a:xfrm>
            <a:off x="550437" y="920485"/>
            <a:ext cx="11233560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28600" indent="-228600">
              <a:buAutoNum type="arabicPeriod"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685800" lvl="1" indent="-228600">
              <a:buFont typeface="Arial" panose="020B0604020202020204" pitchFamily="34" charset="0"/>
              <a:buChar char="•"/>
              <a:defRPr sz="1200">
                <a:latin typeface="맑은 고딕" panose="020B0503020000020004" pitchFamily="50" charset="-127"/>
              </a:defRPr>
            </a:lvl2pPr>
            <a:lvl3pPr marL="1143000" lvl="2" indent="-228600">
              <a:buFont typeface="Wingdings" panose="05000000000000000000" pitchFamily="2" charset="2"/>
              <a:buChar char="ü"/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</a:lstStyle>
          <a:p>
            <a:pPr marL="0" indent="0">
              <a:buNone/>
            </a:pPr>
            <a:r>
              <a:rPr lang="en-US" altLang="ko-KR" dirty="0"/>
              <a:t>1. </a:t>
            </a:r>
            <a:r>
              <a:rPr lang="ko-KR" altLang="en-US" dirty="0"/>
              <a:t>아파치에 모듈 </a:t>
            </a:r>
            <a:r>
              <a:rPr lang="en-US" altLang="ko-KR" dirty="0"/>
              <a:t>mod_jk.so</a:t>
            </a:r>
            <a:r>
              <a:rPr lang="ko-KR" altLang="en-US" dirty="0"/>
              <a:t>를 설치한다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2. # yum install </a:t>
            </a:r>
            <a:r>
              <a:rPr lang="en-US" altLang="ko-KR" dirty="0" err="1"/>
              <a:t>httpd</a:t>
            </a:r>
            <a:r>
              <a:rPr lang="en-US" altLang="ko-KR" dirty="0"/>
              <a:t> </a:t>
            </a:r>
            <a:r>
              <a:rPr lang="en-US" altLang="ko-KR" dirty="0" err="1"/>
              <a:t>httpd-devel</a:t>
            </a:r>
            <a:r>
              <a:rPr lang="en-US" altLang="ko-KR" dirty="0"/>
              <a:t> </a:t>
            </a:r>
            <a:r>
              <a:rPr lang="en-US" altLang="ko-KR" dirty="0" err="1"/>
              <a:t>gcc</a:t>
            </a:r>
            <a:r>
              <a:rPr lang="en-US" altLang="ko-KR" dirty="0"/>
              <a:t> </a:t>
            </a:r>
            <a:r>
              <a:rPr lang="en-US" altLang="ko-KR" dirty="0" err="1"/>
              <a:t>gcc-c</a:t>
            </a:r>
            <a:r>
              <a:rPr lang="en-US" altLang="ko-KR" dirty="0"/>
              <a:t>++</a:t>
            </a:r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en-US" altLang="ko-KR" dirty="0">
                <a:hlinkClick r:id="rId3"/>
              </a:rPr>
              <a:t>https://tomcat.apache.org/download-connectors.cgi</a:t>
            </a:r>
            <a:r>
              <a:rPr lang="en-US" altLang="ko-KR" dirty="0"/>
              <a:t> </a:t>
            </a:r>
            <a:r>
              <a:rPr lang="ko-KR" altLang="en-US" dirty="0"/>
              <a:t>에서 최신버전 다운로드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4. tomcat-connector </a:t>
            </a:r>
            <a:r>
              <a:rPr lang="ko-KR" altLang="en-US" dirty="0"/>
              <a:t>설치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# </a:t>
            </a:r>
            <a:r>
              <a:rPr lang="en-US" altLang="ko-KR" dirty="0" err="1"/>
              <a:t>wget</a:t>
            </a:r>
            <a:r>
              <a:rPr lang="en-US" altLang="ko-KR" dirty="0"/>
              <a:t> </a:t>
            </a:r>
            <a:r>
              <a:rPr lang="en-US" altLang="ko-KR" dirty="0">
                <a:hlinkClick r:id="rId4"/>
              </a:rPr>
              <a:t>http://apache.mirror.cdnetworks.com/tomcat/tomcat-</a:t>
            </a:r>
            <a:r>
              <a:rPr lang="en-US" altLang="ko-KR" dirty="0"/>
              <a:t>connectors/jk/tomcat-connectors-1.2.46-src.tar.gz</a:t>
            </a:r>
          </a:p>
          <a:p>
            <a:pPr marL="0" indent="0">
              <a:buNone/>
            </a:pPr>
            <a:r>
              <a:rPr lang="en-US" altLang="ko-KR" dirty="0"/>
              <a:t>    # tar </a:t>
            </a:r>
            <a:r>
              <a:rPr lang="en-US" altLang="ko-KR" dirty="0" err="1"/>
              <a:t>zxvf</a:t>
            </a:r>
            <a:r>
              <a:rPr lang="en-US" altLang="ko-KR" dirty="0"/>
              <a:t> tomcat-connectors-1.2.46-src.tar.gz</a:t>
            </a:r>
          </a:p>
          <a:p>
            <a:pPr marL="0" indent="0">
              <a:buNone/>
            </a:pPr>
            <a:r>
              <a:rPr lang="en-US" altLang="ko-KR" dirty="0"/>
              <a:t>    # cd tomcat-connectors-1.2.46-src/native/</a:t>
            </a:r>
          </a:p>
          <a:p>
            <a:pPr marL="0" indent="0">
              <a:buNone/>
            </a:pPr>
            <a:r>
              <a:rPr lang="en-US" altLang="ko-KR" dirty="0"/>
              <a:t>    # ./configure --with-</a:t>
            </a:r>
            <a:r>
              <a:rPr lang="en-US" altLang="ko-KR" dirty="0" err="1"/>
              <a:t>apxs</a:t>
            </a:r>
            <a:r>
              <a:rPr lang="en-US" altLang="ko-KR" dirty="0"/>
              <a:t>=/bin/</a:t>
            </a:r>
            <a:r>
              <a:rPr lang="en-US" altLang="ko-KR" dirty="0" err="1"/>
              <a:t>apxs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# make</a:t>
            </a:r>
          </a:p>
          <a:p>
            <a:pPr marL="0" indent="0">
              <a:buNone/>
            </a:pPr>
            <a:r>
              <a:rPr lang="en-US" altLang="ko-KR" dirty="0"/>
              <a:t>    # make install</a:t>
            </a:r>
          </a:p>
          <a:p>
            <a:pPr marL="0" indent="0">
              <a:buNone/>
            </a:pPr>
            <a:r>
              <a:rPr lang="en-US" altLang="ko-KR" dirty="0"/>
              <a:t>5. mod_jk.so</a:t>
            </a:r>
            <a:r>
              <a:rPr lang="ko-KR" altLang="en-US" dirty="0"/>
              <a:t>가 해당 폴더</a:t>
            </a:r>
            <a:r>
              <a:rPr lang="en-US" altLang="ko-KR" dirty="0"/>
              <a:t>(</a:t>
            </a:r>
            <a:r>
              <a:rPr lang="en-US" altLang="ko-KR" dirty="0" err="1"/>
              <a:t>usr</a:t>
            </a:r>
            <a:r>
              <a:rPr lang="en-US" altLang="ko-KR" dirty="0"/>
              <a:t>/lib64/</a:t>
            </a:r>
            <a:r>
              <a:rPr lang="en-US" altLang="ko-KR" dirty="0" err="1"/>
              <a:t>httpd</a:t>
            </a:r>
            <a:r>
              <a:rPr lang="en-US" altLang="ko-KR" dirty="0"/>
              <a:t>/modules/)</a:t>
            </a:r>
            <a:r>
              <a:rPr lang="ko-KR" altLang="en-US" dirty="0"/>
              <a:t>에 존재하지 않을 경우에만 실행</a:t>
            </a:r>
            <a:endParaRPr lang="en-US" altLang="ko-KR" dirty="0"/>
          </a:p>
          <a:p>
            <a:pPr marL="0" indent="0">
              <a:buNone/>
            </a:pPr>
            <a:r>
              <a:rPr lang="da-DK" altLang="ko-KR" dirty="0"/>
              <a:t>    # cp -p mod_jk.so modules/mod_jk.so</a:t>
            </a:r>
          </a:p>
          <a:p>
            <a:pPr marL="0" indent="0">
              <a:buNone/>
            </a:pPr>
            <a:r>
              <a:rPr lang="da-DK" altLang="ko-KR" dirty="0"/>
              <a:t>    # chmod 755 modules/mod_jk.so</a:t>
            </a:r>
          </a:p>
          <a:p>
            <a:pPr marL="0" indent="0">
              <a:buNone/>
            </a:pPr>
            <a:r>
              <a:rPr lang="en-US" altLang="ko-KR" dirty="0"/>
              <a:t>6. cd</a:t>
            </a:r>
            <a:r>
              <a:rPr lang="ko-KR" altLang="en-US" dirty="0"/>
              <a:t> </a:t>
            </a:r>
            <a:r>
              <a:rPr lang="en-US" altLang="ko-KR" dirty="0"/>
              <a:t>/</a:t>
            </a:r>
            <a:r>
              <a:rPr lang="en-US" altLang="ko-KR" dirty="0" err="1"/>
              <a:t>etc</a:t>
            </a:r>
            <a:r>
              <a:rPr lang="en-US" altLang="ko-KR" dirty="0"/>
              <a:t>/</a:t>
            </a:r>
            <a:r>
              <a:rPr lang="en-US" altLang="ko-KR" dirty="0" err="1"/>
              <a:t>httpd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7. vi conf/</a:t>
            </a:r>
            <a:r>
              <a:rPr lang="en-US" altLang="ko-KR" dirty="0" err="1"/>
              <a:t>httpd.conf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8. </a:t>
            </a:r>
            <a:r>
              <a:rPr lang="ko-KR" altLang="en-US" dirty="0"/>
              <a:t>추가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# </a:t>
            </a:r>
            <a:r>
              <a:rPr lang="en-US" altLang="ko-KR" dirty="0" err="1"/>
              <a:t>LoadModule</a:t>
            </a:r>
            <a:r>
              <a:rPr lang="en-US" altLang="ko-KR" dirty="0"/>
              <a:t> </a:t>
            </a:r>
            <a:r>
              <a:rPr lang="en-US" altLang="ko-KR" dirty="0" err="1"/>
              <a:t>jk_module</a:t>
            </a:r>
            <a:r>
              <a:rPr lang="en-US" altLang="ko-KR" dirty="0"/>
              <a:t> modules/mod_jk.so</a:t>
            </a:r>
          </a:p>
          <a:p>
            <a:pPr marL="0" indent="0">
              <a:buNone/>
            </a:pPr>
            <a:r>
              <a:rPr lang="en-US" altLang="ko-KR" dirty="0"/>
              <a:t># &lt;</a:t>
            </a:r>
            <a:r>
              <a:rPr lang="en-US" altLang="ko-KR" dirty="0" err="1"/>
              <a:t>IfModule</a:t>
            </a:r>
            <a:r>
              <a:rPr lang="en-US" altLang="ko-KR" dirty="0"/>
              <a:t> </a:t>
            </a:r>
            <a:r>
              <a:rPr lang="en-US" altLang="ko-KR" dirty="0" err="1"/>
              <a:t>mod_jk.c</a:t>
            </a:r>
            <a:r>
              <a:rPr lang="en-US" altLang="ko-KR" dirty="0"/>
              <a:t>&gt;</a:t>
            </a:r>
          </a:p>
          <a:p>
            <a:pPr marL="0" indent="0">
              <a:buNone/>
            </a:pPr>
            <a:r>
              <a:rPr lang="en-US" altLang="ko-KR" dirty="0"/>
              <a:t># </a:t>
            </a:r>
            <a:r>
              <a:rPr lang="en-US" altLang="ko-KR" dirty="0" err="1"/>
              <a:t>JkWorkersFile</a:t>
            </a:r>
            <a:r>
              <a:rPr lang="en-US" altLang="ko-KR" dirty="0"/>
              <a:t> conf/</a:t>
            </a:r>
            <a:r>
              <a:rPr lang="en-US" altLang="ko-KR" dirty="0" err="1"/>
              <a:t>worker_jk.properties</a:t>
            </a:r>
            <a:r>
              <a:rPr lang="en-US" altLang="ko-KR" dirty="0"/>
              <a:t>   # shared memory</a:t>
            </a:r>
          </a:p>
          <a:p>
            <a:pPr marL="0" indent="0">
              <a:buNone/>
            </a:pPr>
            <a:r>
              <a:rPr lang="en-US" altLang="ko-KR" dirty="0"/>
              <a:t># </a:t>
            </a:r>
            <a:r>
              <a:rPr lang="en-US" altLang="ko-KR" dirty="0" err="1"/>
              <a:t>JkShmFile</a:t>
            </a:r>
            <a:r>
              <a:rPr lang="en-US" altLang="ko-KR" dirty="0"/>
              <a:t> run/</a:t>
            </a:r>
            <a:r>
              <a:rPr lang="en-US" altLang="ko-KR" dirty="0" err="1"/>
              <a:t>mod_jk.shm</a:t>
            </a:r>
            <a:r>
              <a:rPr lang="en-US" altLang="ko-KR" dirty="0"/>
              <a:t>                    </a:t>
            </a:r>
          </a:p>
          <a:p>
            <a:pPr marL="0" indent="0">
              <a:buNone/>
            </a:pPr>
            <a:r>
              <a:rPr lang="en-US" altLang="ko-KR" dirty="0"/>
              <a:t># </a:t>
            </a:r>
            <a:r>
              <a:rPr lang="en-US" altLang="ko-KR" dirty="0" err="1"/>
              <a:t>JkLogFile</a:t>
            </a:r>
            <a:r>
              <a:rPr lang="en-US" altLang="ko-KR" dirty="0"/>
              <a:t> logs/mod_jk.log</a:t>
            </a:r>
          </a:p>
          <a:p>
            <a:pPr marL="0" indent="0">
              <a:buNone/>
            </a:pPr>
            <a:r>
              <a:rPr lang="en-US" altLang="ko-KR" dirty="0"/>
              <a:t># </a:t>
            </a:r>
            <a:r>
              <a:rPr lang="en-US" altLang="ko-KR" dirty="0" err="1"/>
              <a:t>JkLogStampFormat</a:t>
            </a:r>
            <a:r>
              <a:rPr lang="en-US" altLang="ko-KR" dirty="0"/>
              <a:t> “[%a %b %d %H: %M: %S %Y]”</a:t>
            </a:r>
          </a:p>
          <a:p>
            <a:pPr marL="0" indent="0">
              <a:buNone/>
            </a:pPr>
            <a:r>
              <a:rPr lang="en-US" altLang="ko-KR" dirty="0"/>
              <a:t># </a:t>
            </a:r>
            <a:r>
              <a:rPr lang="en-US" altLang="ko-KR" dirty="0" err="1"/>
              <a:t>JkMount</a:t>
            </a:r>
            <a:r>
              <a:rPr lang="en-US" altLang="ko-KR" dirty="0"/>
              <a:t> /*.</a:t>
            </a:r>
            <a:r>
              <a:rPr lang="en-US" altLang="ko-KR" dirty="0" err="1"/>
              <a:t>jsp</a:t>
            </a:r>
            <a:r>
              <a:rPr lang="en-US" altLang="ko-KR" dirty="0"/>
              <a:t> worker1    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웹접속시 </a:t>
            </a:r>
            <a:r>
              <a:rPr lang="en-US" altLang="ko-KR" dirty="0" err="1">
                <a:sym typeface="Wingdings" panose="05000000000000000000" pitchFamily="2" charset="2"/>
              </a:rPr>
              <a:t>jsp</a:t>
            </a:r>
            <a:r>
              <a:rPr lang="ko-KR" altLang="en-US" dirty="0">
                <a:sym typeface="Wingdings" panose="05000000000000000000" pitchFamily="2" charset="2"/>
              </a:rPr>
              <a:t>파일은 </a:t>
            </a:r>
            <a:r>
              <a:rPr lang="en-US" altLang="ko-KR" dirty="0">
                <a:sym typeface="Wingdings" panose="05000000000000000000" pitchFamily="2" charset="2"/>
              </a:rPr>
              <a:t>tomcat</a:t>
            </a:r>
            <a:r>
              <a:rPr lang="ko-KR" altLang="en-US" dirty="0">
                <a:sym typeface="Wingdings" panose="05000000000000000000" pitchFamily="2" charset="2"/>
              </a:rPr>
              <a:t>에서 </a:t>
            </a:r>
            <a:r>
              <a:rPr lang="ko-KR" altLang="en-US" dirty="0" err="1">
                <a:sym typeface="Wingdings" panose="05000000000000000000" pitchFamily="2" charset="2"/>
              </a:rPr>
              <a:t>마운트하여</a:t>
            </a:r>
            <a:r>
              <a:rPr lang="ko-KR" altLang="en-US" dirty="0">
                <a:sym typeface="Wingdings" panose="05000000000000000000" pitchFamily="2" charset="2"/>
              </a:rPr>
              <a:t> 처리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</a:t>
            </a:r>
            <a:r>
              <a:rPr lang="ko-KR" altLang="ko-KR" dirty="0" err="1"/>
              <a:t>JkMount</a:t>
            </a:r>
            <a:r>
              <a:rPr lang="ko-KR" altLang="ko-KR" dirty="0"/>
              <a:t> /*.</a:t>
            </a:r>
            <a:r>
              <a:rPr lang="ko-KR" altLang="ko-KR" dirty="0" err="1"/>
              <a:t>png</a:t>
            </a:r>
            <a:r>
              <a:rPr lang="ko-KR" altLang="ko-KR" dirty="0"/>
              <a:t> </a:t>
            </a:r>
            <a:r>
              <a:rPr lang="en-US" altLang="ko-KR" dirty="0"/>
              <a:t>worker1  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웹접속시 </a:t>
            </a:r>
            <a:r>
              <a:rPr lang="en-US" altLang="ko-KR" dirty="0" err="1">
                <a:sym typeface="Wingdings" panose="05000000000000000000" pitchFamily="2" charset="2"/>
              </a:rPr>
              <a:t>png</a:t>
            </a:r>
            <a:r>
              <a:rPr lang="ko-KR" altLang="en-US" dirty="0">
                <a:sym typeface="Wingdings" panose="05000000000000000000" pitchFamily="2" charset="2"/>
              </a:rPr>
              <a:t>파일은 </a:t>
            </a:r>
            <a:r>
              <a:rPr lang="en-US" altLang="ko-KR" dirty="0" err="1">
                <a:sym typeface="Wingdings" panose="05000000000000000000" pitchFamily="2" charset="2"/>
              </a:rPr>
              <a:t>tomca</a:t>
            </a:r>
            <a:r>
              <a:rPr lang="ko-KR" altLang="en-US" dirty="0">
                <a:sym typeface="Wingdings" panose="05000000000000000000" pitchFamily="2" charset="2"/>
              </a:rPr>
              <a:t>에서 </a:t>
            </a:r>
            <a:r>
              <a:rPr lang="ko-KR" altLang="en-US" dirty="0" err="1">
                <a:sym typeface="Wingdings" panose="05000000000000000000" pitchFamily="2" charset="2"/>
              </a:rPr>
              <a:t>마운트하여</a:t>
            </a:r>
            <a:r>
              <a:rPr lang="ko-KR" altLang="en-US" dirty="0">
                <a:sym typeface="Wingdings" panose="05000000000000000000" pitchFamily="2" charset="2"/>
              </a:rPr>
              <a:t> 처리 </a:t>
            </a:r>
            <a:r>
              <a:rPr lang="en-US" altLang="ko-KR" dirty="0">
                <a:sym typeface="Wingdings" panose="05000000000000000000" pitchFamily="2" charset="2"/>
              </a:rPr>
              <a:t>(</a:t>
            </a:r>
            <a:r>
              <a:rPr lang="ko-KR" altLang="en-US" dirty="0" err="1">
                <a:sym typeface="Wingdings" panose="05000000000000000000" pitchFamily="2" charset="2"/>
              </a:rPr>
              <a:t>톰캣</a:t>
            </a:r>
            <a:r>
              <a:rPr lang="ko-KR" altLang="en-US" dirty="0">
                <a:sym typeface="Wingdings" panose="05000000000000000000" pitchFamily="2" charset="2"/>
              </a:rPr>
              <a:t> </a:t>
            </a:r>
            <a:r>
              <a:rPr lang="ko-KR" altLang="en-US" dirty="0" err="1">
                <a:sym typeface="Wingdings" panose="05000000000000000000" pitchFamily="2" charset="2"/>
              </a:rPr>
              <a:t>홈디렉터리내</a:t>
            </a:r>
            <a:r>
              <a:rPr lang="ko-KR" altLang="en-US" dirty="0">
                <a:sym typeface="Wingdings" panose="05000000000000000000" pitchFamily="2" charset="2"/>
              </a:rPr>
              <a:t> 이미지 보이게 처리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# &lt;/</a:t>
            </a:r>
            <a:r>
              <a:rPr lang="en-US" altLang="ko-KR" dirty="0" err="1"/>
              <a:t>IfModule</a:t>
            </a:r>
            <a:r>
              <a:rPr lang="en-US" altLang="ko-KR" dirty="0"/>
              <a:t>&gt;</a:t>
            </a:r>
          </a:p>
          <a:p>
            <a:pPr marL="0" indent="0">
              <a:buNone/>
            </a:pPr>
            <a:endParaRPr lang="da-DK" altLang="ko-KR" dirty="0"/>
          </a:p>
        </p:txBody>
      </p:sp>
    </p:spTree>
    <p:extLst>
      <p:ext uri="{BB962C8B-B14F-4D97-AF65-F5344CB8AC3E}">
        <p14:creationId xmlns:p14="http://schemas.microsoft.com/office/powerpoint/2010/main" val="3910007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3112</TotalTime>
  <Words>2907</Words>
  <Application>Microsoft Office PowerPoint</Application>
  <PresentationFormat>사용자 지정</PresentationFormat>
  <Paragraphs>407</Paragraphs>
  <Slides>15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6" baseType="lpstr">
      <vt:lpstr>맑은 고딕</vt:lpstr>
      <vt:lpstr>Monaco</vt:lpstr>
      <vt:lpstr>나눔스퀘어</vt:lpstr>
      <vt:lpstr>돋움</vt:lpstr>
      <vt:lpstr>Arial</vt:lpstr>
      <vt:lpstr>나눔스퀘어 ExtraBold</vt:lpstr>
      <vt:lpstr>Wingdings</vt:lpstr>
      <vt:lpstr>Arial Unicode MS</vt:lpstr>
      <vt:lpstr>돋움</vt:lpstr>
      <vt:lpstr>나눔 스퀘어</vt:lpstr>
      <vt:lpstr>Office 테마</vt:lpstr>
      <vt:lpstr>PowerPoint 프레젠테이션</vt:lpstr>
      <vt:lpstr>WEB WAS DB 3Tier 구성</vt:lpstr>
      <vt:lpstr>WEB WAS DB 3Tier 구성</vt:lpstr>
      <vt:lpstr>WEB WAS DB 3Tier 구성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debr</dc:creator>
  <cp:lastModifiedBy>user</cp:lastModifiedBy>
  <cp:revision>147</cp:revision>
  <cp:lastPrinted>2021-01-04T06:02:11Z</cp:lastPrinted>
  <dcterms:created xsi:type="dcterms:W3CDTF">2019-08-26T03:50:02Z</dcterms:created>
  <dcterms:modified xsi:type="dcterms:W3CDTF">2021-01-12T01:09:50Z</dcterms:modified>
</cp:coreProperties>
</file>

<file path=docProps/thumbnail.jpeg>
</file>